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rts/colors1.xml" ContentType="application/vnd.ms-office.chartcolorstyle+xml"/>
  <Override PartName="/ppt/charts/style1.xml" ContentType="application/vnd.ms-office.chartstyle+xml"/>
  <Override PartName="/ppt/charts/colors2.xml" ContentType="application/vnd.ms-office.chartcolorstyle+xml"/>
  <Override PartName="/ppt/charts/style2.xml" ContentType="application/vnd.ms-office.chartstyl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49" r:id="rId2"/>
  </p:sldMasterIdLst>
  <p:notesMasterIdLst>
    <p:notesMasterId r:id="rId32"/>
  </p:notesMasterIdLst>
  <p:sldIdLst>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7" r:id="rId25"/>
    <p:sldId id="281" r:id="rId26"/>
    <p:sldId id="282" r:id="rId27"/>
    <p:sldId id="283" r:id="rId28"/>
    <p:sldId id="284" r:id="rId29"/>
    <p:sldId id="285" r:id="rId30"/>
    <p:sldId id="286"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313B"/>
    <a:srgbClr val="C82C41"/>
    <a:srgbClr val="92888B"/>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64"/>
    <p:restoredTop sz="92868" autoAdjust="0"/>
  </p:normalViewPr>
  <p:slideViewPr>
    <p:cSldViewPr snapToGrid="0">
      <p:cViewPr>
        <p:scale>
          <a:sx n="55" d="100"/>
          <a:sy n="55" d="100"/>
        </p:scale>
        <p:origin x="-1248" y="-23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Microsoft_Excel____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Microsoft_Excel____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a:effectLst/>
          </c:spPr>
          <c:dPt>
            <c:idx val="0"/>
            <c:bubble3D val="0"/>
            <c:spPr>
              <a:solidFill>
                <a:schemeClr val="accent2"/>
              </a:solidFill>
              <a:ln w="19050">
                <a:noFill/>
              </a:ln>
              <a:effectLst/>
            </c:spPr>
          </c:dPt>
          <c:dPt>
            <c:idx val="1"/>
            <c:bubble3D val="0"/>
            <c:spPr>
              <a:solidFill>
                <a:schemeClr val="bg1">
                  <a:lumMod val="85000"/>
                  <a:alpha val="25000"/>
                </a:schemeClr>
              </a:solidFill>
              <a:ln w="19050">
                <a:noFill/>
              </a:ln>
              <a:effectLst/>
            </c:spPr>
          </c:dPt>
          <c:dPt>
            <c:idx val="2"/>
            <c:bubble3D val="0"/>
            <c:spPr>
              <a:solidFill>
                <a:schemeClr val="accent3"/>
              </a:solidFill>
              <a:ln w="19050">
                <a:noFill/>
              </a:ln>
              <a:effectLst/>
            </c:spPr>
          </c:dPt>
          <c:cat>
            <c:strRef>
              <c:f>Sheet1!$A$2:$A$4</c:f>
              <c:strCache>
                <c:ptCount val="2"/>
                <c:pt idx="0">
                  <c:v>market</c:v>
                </c:pt>
                <c:pt idx="1">
                  <c:v>system</c:v>
                </c:pt>
              </c:strCache>
            </c:strRef>
          </c:cat>
          <c:val>
            <c:numRef>
              <c:f>Sheet1!$B$2:$B$4</c:f>
              <c:numCache>
                <c:formatCode>General</c:formatCode>
                <c:ptCount val="3"/>
                <c:pt idx="0">
                  <c:v>72</c:v>
                </c:pt>
                <c:pt idx="1">
                  <c:v>28</c:v>
                </c:pt>
              </c:numCache>
            </c:numRef>
          </c:val>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a:effectLst/>
          </c:spPr>
          <c:dPt>
            <c:idx val="0"/>
            <c:bubble3D val="0"/>
            <c:spPr>
              <a:solidFill>
                <a:srgbClr val="2D313B"/>
              </a:solidFill>
              <a:ln w="19050">
                <a:noFill/>
              </a:ln>
              <a:effectLst/>
            </c:spPr>
          </c:dPt>
          <c:dPt>
            <c:idx val="1"/>
            <c:bubble3D val="0"/>
            <c:spPr>
              <a:solidFill>
                <a:schemeClr val="bg1">
                  <a:lumMod val="85000"/>
                  <a:alpha val="25000"/>
                </a:schemeClr>
              </a:solidFill>
              <a:ln w="19050">
                <a:noFill/>
              </a:ln>
              <a:effectLst/>
            </c:spPr>
          </c:dPt>
          <c:dPt>
            <c:idx val="2"/>
            <c:bubble3D val="0"/>
            <c:spPr>
              <a:solidFill>
                <a:schemeClr val="accent3"/>
              </a:solidFill>
              <a:ln w="19050">
                <a:noFill/>
              </a:ln>
              <a:effectLst/>
            </c:spPr>
          </c:dPt>
          <c:cat>
            <c:strRef>
              <c:f>Sheet1!$A$2:$A$4</c:f>
              <c:strCache>
                <c:ptCount val="2"/>
                <c:pt idx="0">
                  <c:v>market</c:v>
                </c:pt>
                <c:pt idx="1">
                  <c:v>system</c:v>
                </c:pt>
              </c:strCache>
            </c:strRef>
          </c:cat>
          <c:val>
            <c:numRef>
              <c:f>Sheet1!$B$2:$B$4</c:f>
              <c:numCache>
                <c:formatCode>General</c:formatCode>
                <c:ptCount val="3"/>
                <c:pt idx="0">
                  <c:v>91</c:v>
                </c:pt>
                <c:pt idx="1">
                  <c:v>9</c:v>
                </c:pt>
              </c:numCache>
            </c:numRef>
          </c:val>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zh-CN"/>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98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898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B46CDA-9961-4B62-8364-C815A63D6A31}" type="datetimeFigureOut">
              <a:rPr lang="zh-CN" altLang="en-US" smtClean="0"/>
              <a:t>2021/12/9</a:t>
            </a:fld>
            <a:endParaRPr lang="zh-CN" altLang="en-US"/>
          </a:p>
        </p:txBody>
      </p:sp>
      <p:sp>
        <p:nvSpPr>
          <p:cNvPr id="104898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898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8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898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D65BCF-036B-4021-8F83-8402EE668390}" type="slidenum">
              <a:rPr lang="zh-CN" altLang="en-US" smtClean="0"/>
              <a:t>‹#›</a:t>
            </a:fld>
            <a:endParaRPr lang="zh-CN" altLang="en-US"/>
          </a:p>
        </p:txBody>
      </p:sp>
    </p:spTree>
    <p:extLst>
      <p:ext uri="{BB962C8B-B14F-4D97-AF65-F5344CB8AC3E}">
        <p14:creationId xmlns:p14="http://schemas.microsoft.com/office/powerpoint/2010/main" val="953012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6" name="幻灯片图像占位符 1"/>
          <p:cNvSpPr>
            <a:spLocks noGrp="1" noRot="1" noChangeAspect="1"/>
          </p:cNvSpPr>
          <p:nvPr>
            <p:ph type="sldImg"/>
          </p:nvPr>
        </p:nvSpPr>
        <p:spPr/>
      </p:sp>
      <p:sp>
        <p:nvSpPr>
          <p:cNvPr id="1048597" name="备注占位符 2"/>
          <p:cNvSpPr>
            <a:spLocks noGrp="1"/>
          </p:cNvSpPr>
          <p:nvPr>
            <p:ph type="body" idx="1"/>
          </p:nvPr>
        </p:nvSpPr>
        <p:spPr/>
        <p:txBody>
          <a:bodyPr/>
          <a:lstStyle/>
          <a:p>
            <a:endParaRPr lang="zh-CN" altLang="en-US" dirty="0"/>
          </a:p>
        </p:txBody>
      </p:sp>
      <p:sp>
        <p:nvSpPr>
          <p:cNvPr id="1048598" name="灯片编号占位符 3"/>
          <p:cNvSpPr>
            <a:spLocks noGrp="1"/>
          </p:cNvSpPr>
          <p:nvPr>
            <p:ph type="sldNum" sz="quarter" idx="5"/>
          </p:nvPr>
        </p:nvSpPr>
        <p:spPr/>
        <p:txBody>
          <a:bodyPr/>
          <a:lstStyle/>
          <a:p>
            <a:fld id="{80D65BCF-036B-4021-8F83-8402EE668390}"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0D65BCF-036B-4021-8F83-8402EE668390}" type="slidenum">
              <a:rPr lang="zh-CN" altLang="en-US" smtClean="0"/>
              <a:t>28</a:t>
            </a:fld>
            <a:endParaRPr lang="zh-CN" altLang="en-US"/>
          </a:p>
        </p:txBody>
      </p:sp>
    </p:spTree>
    <p:extLst>
      <p:ext uri="{BB962C8B-B14F-4D97-AF65-F5344CB8AC3E}">
        <p14:creationId xmlns:p14="http://schemas.microsoft.com/office/powerpoint/2010/main" val="1461647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5" name="幻灯片图像占位符 1"/>
          <p:cNvSpPr>
            <a:spLocks noGrp="1" noRot="1" noChangeAspect="1"/>
          </p:cNvSpPr>
          <p:nvPr>
            <p:ph type="sldImg"/>
          </p:nvPr>
        </p:nvSpPr>
        <p:spPr/>
      </p:sp>
      <p:sp>
        <p:nvSpPr>
          <p:cNvPr id="1048646" name="备注占位符 2"/>
          <p:cNvSpPr>
            <a:spLocks noGrp="1"/>
          </p:cNvSpPr>
          <p:nvPr>
            <p:ph type="body" idx="1"/>
          </p:nvPr>
        </p:nvSpPr>
        <p:spPr/>
        <p:txBody>
          <a:bodyPr/>
          <a:lstStyle/>
          <a:p>
            <a:endParaRPr kumimoji="1" lang="zh-CN" altLang="en-US" dirty="0"/>
          </a:p>
        </p:txBody>
      </p:sp>
      <p:sp>
        <p:nvSpPr>
          <p:cNvPr id="1048647" name="灯片编号占位符 3"/>
          <p:cNvSpPr>
            <a:spLocks noGrp="1"/>
          </p:cNvSpPr>
          <p:nvPr>
            <p:ph type="sldNum" sz="quarter" idx="5"/>
          </p:nvPr>
        </p:nvSpPr>
        <p:spPr/>
        <p:txBody>
          <a:bodyPr/>
          <a:lstStyle/>
          <a:p>
            <a:fld id="{80D65BCF-036B-4021-8F83-8402EE668390}" type="slidenum">
              <a:rPr lang="zh-CN" altLang="en-US" smtClean="0"/>
              <a:t>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9" name="幻灯片图像占位符 1"/>
          <p:cNvSpPr>
            <a:spLocks noGrp="1" noRot="1" noChangeAspect="1"/>
          </p:cNvSpPr>
          <p:nvPr>
            <p:ph type="sldImg"/>
          </p:nvPr>
        </p:nvSpPr>
        <p:spPr/>
      </p:sp>
      <p:sp>
        <p:nvSpPr>
          <p:cNvPr id="1048730" name="备注占位符 2"/>
          <p:cNvSpPr>
            <a:spLocks noGrp="1"/>
          </p:cNvSpPr>
          <p:nvPr>
            <p:ph type="body" idx="1"/>
          </p:nvPr>
        </p:nvSpPr>
        <p:spPr/>
        <p:txBody>
          <a:bodyPr/>
          <a:lstStyle/>
          <a:p>
            <a:r>
              <a:rPr kumimoji="1" lang="zh-CN" altLang="en-US" dirty="0"/>
              <a:t>举例来说：上图有两棵树，左树有三个叶子节点，右树有两个叶子节点，最终的特征即为五维的向量。对于输入</a:t>
            </a:r>
            <a:r>
              <a:rPr kumimoji="1" lang="en" altLang="zh-CN" dirty="0"/>
              <a:t>x</a:t>
            </a:r>
            <a:r>
              <a:rPr kumimoji="1" lang="zh-CN" altLang="en" dirty="0"/>
              <a:t>，</a:t>
            </a:r>
            <a:r>
              <a:rPr kumimoji="1" lang="zh-CN" altLang="en-US" dirty="0"/>
              <a:t>假设他落在左树第一个节点，编码</a:t>
            </a:r>
            <a:r>
              <a:rPr kumimoji="1" lang="en-US" altLang="zh-CN" dirty="0"/>
              <a:t>[1,0,0]</a:t>
            </a:r>
            <a:r>
              <a:rPr kumimoji="1" lang="zh-CN" altLang="en-US" dirty="0"/>
              <a:t>，落在右树第二个节点则编码</a:t>
            </a:r>
            <a:r>
              <a:rPr kumimoji="1" lang="en-US" altLang="zh-CN" dirty="0"/>
              <a:t>[0,1]</a:t>
            </a:r>
            <a:r>
              <a:rPr kumimoji="1" lang="zh-CN" altLang="en-US" dirty="0"/>
              <a:t>，所以整体的编码为</a:t>
            </a:r>
            <a:r>
              <a:rPr kumimoji="1" lang="en-US" altLang="zh-CN" dirty="0"/>
              <a:t>[1,0,0,0,1]</a:t>
            </a:r>
            <a:r>
              <a:rPr kumimoji="1" lang="zh-CN" altLang="en-US" dirty="0"/>
              <a:t>，这类编码作为特征，输入到</a:t>
            </a:r>
            <a:r>
              <a:rPr kumimoji="1" lang="en" altLang="zh-CN" dirty="0"/>
              <a:t>LR</a:t>
            </a:r>
            <a:r>
              <a:rPr kumimoji="1" lang="zh-CN" altLang="en-US" dirty="0"/>
              <a:t>中进行分类。每个叶子节点对应</a:t>
            </a:r>
            <a:r>
              <a:rPr kumimoji="1" lang="en" altLang="zh-CN" dirty="0"/>
              <a:t>LR</a:t>
            </a:r>
            <a:r>
              <a:rPr kumimoji="1" lang="zh-CN" altLang="en-US" dirty="0"/>
              <a:t>一维特征，那么通过遍历树，就得到了该样本对应的所有</a:t>
            </a:r>
            <a:r>
              <a:rPr kumimoji="1" lang="en" altLang="zh-CN" dirty="0"/>
              <a:t>LR</a:t>
            </a:r>
            <a:r>
              <a:rPr kumimoji="1" lang="zh-CN" altLang="en-US" dirty="0"/>
              <a:t>特征。</a:t>
            </a:r>
          </a:p>
          <a:p>
            <a:endParaRPr kumimoji="1" lang="zh-CN" altLang="en-US" dirty="0"/>
          </a:p>
          <a:p>
            <a:endParaRPr kumimoji="1" lang="zh-CN" altLang="en-US" dirty="0"/>
          </a:p>
          <a:p>
            <a:r>
              <a:rPr kumimoji="1" lang="en-US" altLang="zh-CN" dirty="0"/>
              <a:t>————————————————</a:t>
            </a:r>
          </a:p>
          <a:p>
            <a:endParaRPr kumimoji="1" lang="en-US" altLang="zh-CN" dirty="0"/>
          </a:p>
          <a:p>
            <a:r>
              <a:rPr kumimoji="1" lang="zh-CN" altLang="en-US" dirty="0"/>
              <a:t>版权声明：本文为</a:t>
            </a:r>
            <a:r>
              <a:rPr kumimoji="1" lang="en" altLang="zh-CN" dirty="0"/>
              <a:t>CSDN</a:t>
            </a:r>
            <a:r>
              <a:rPr kumimoji="1" lang="zh-CN" altLang="en-US" dirty="0"/>
              <a:t>博主「</a:t>
            </a:r>
            <a:r>
              <a:rPr kumimoji="1" lang="en" altLang="zh-CN" dirty="0"/>
              <a:t>Yasin_</a:t>
            </a:r>
            <a:r>
              <a:rPr kumimoji="1" lang="zh-CN" altLang="en" dirty="0"/>
              <a:t>」</a:t>
            </a:r>
            <a:r>
              <a:rPr kumimoji="1" lang="zh-CN" altLang="en-US" dirty="0"/>
              <a:t>的原创文章，遵循</a:t>
            </a:r>
            <a:r>
              <a:rPr kumimoji="1" lang="en" altLang="zh-CN" dirty="0"/>
              <a:t>CC 4.0 BY-SA</a:t>
            </a:r>
            <a:r>
              <a:rPr kumimoji="1" lang="zh-CN" altLang="en-US" dirty="0"/>
              <a:t>版权协议，转载请附上原文出处链接及本声明。</a:t>
            </a:r>
          </a:p>
          <a:p>
            <a:endParaRPr kumimoji="1" lang="zh-CN" altLang="en-US" dirty="0"/>
          </a:p>
          <a:p>
            <a:r>
              <a:rPr kumimoji="1" lang="zh-CN" altLang="en-US" dirty="0"/>
              <a:t>原文链接：</a:t>
            </a:r>
            <a:r>
              <a:rPr kumimoji="1" lang="en" altLang="zh-CN" dirty="0"/>
              <a:t>https://</a:t>
            </a:r>
            <a:r>
              <a:rPr kumimoji="1" lang="en" altLang="zh-CN" dirty="0" err="1"/>
              <a:t>blog.csdn.net</a:t>
            </a:r>
            <a:r>
              <a:rPr kumimoji="1" lang="en" altLang="zh-CN" dirty="0"/>
              <a:t>/Yasin0/article/details/100737222</a:t>
            </a:r>
            <a:endParaRPr kumimoji="1" lang="zh-CN" altLang="en-US" dirty="0"/>
          </a:p>
        </p:txBody>
      </p:sp>
      <p:sp>
        <p:nvSpPr>
          <p:cNvPr id="1048731" name="灯片编号占位符 3"/>
          <p:cNvSpPr>
            <a:spLocks noGrp="1"/>
          </p:cNvSpPr>
          <p:nvPr>
            <p:ph type="sldNum" sz="quarter" idx="5"/>
          </p:nvPr>
        </p:nvSpPr>
        <p:spPr/>
        <p:txBody>
          <a:bodyPr/>
          <a:lstStyle/>
          <a:p>
            <a:fld id="{80D65BCF-036B-4021-8F83-8402EE668390}" type="slidenum">
              <a:rPr lang="zh-CN" altLang="en-US" smtClean="0"/>
              <a:t>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42" name="幻灯片图像占位符 1"/>
          <p:cNvSpPr>
            <a:spLocks noGrp="1" noRot="1" noChangeAspect="1"/>
          </p:cNvSpPr>
          <p:nvPr>
            <p:ph type="sldImg"/>
          </p:nvPr>
        </p:nvSpPr>
        <p:spPr/>
      </p:sp>
      <p:sp>
        <p:nvSpPr>
          <p:cNvPr id="1048743" name="备注占位符 2"/>
          <p:cNvSpPr>
            <a:spLocks noGrp="1"/>
          </p:cNvSpPr>
          <p:nvPr>
            <p:ph type="body" idx="1"/>
          </p:nvPr>
        </p:nvSpPr>
        <p:spPr/>
        <p:txBody>
          <a:bodyPr/>
          <a:lstStyle/>
          <a:p>
            <a:r>
              <a:rPr kumimoji="1" lang="zh-CN" altLang="en-US" dirty="0"/>
              <a:t>怎么样直观的理解这种特征变化：</a:t>
            </a:r>
          </a:p>
          <a:p>
            <a:endParaRPr kumimoji="1" lang="zh-CN" altLang="en-US" dirty="0"/>
          </a:p>
          <a:p>
            <a:r>
              <a:rPr kumimoji="1" lang="zh-CN" altLang="en-US" dirty="0"/>
              <a:t>看做是一种有监督的特征编码。把实值的</a:t>
            </a:r>
            <a:r>
              <a:rPr kumimoji="1" lang="en" altLang="zh-CN" dirty="0"/>
              <a:t>vector</a:t>
            </a:r>
            <a:r>
              <a:rPr kumimoji="1" lang="zh-CN" altLang="en-US" dirty="0"/>
              <a:t>转换成紧凑的二值的</a:t>
            </a:r>
            <a:r>
              <a:rPr kumimoji="1" lang="en" altLang="zh-CN" dirty="0"/>
              <a:t>vector</a:t>
            </a:r>
            <a:r>
              <a:rPr kumimoji="1" lang="zh-CN" altLang="en" dirty="0"/>
              <a:t>。</a:t>
            </a:r>
          </a:p>
          <a:p>
            <a:endParaRPr kumimoji="1" lang="zh-CN" altLang="en" dirty="0"/>
          </a:p>
          <a:p>
            <a:r>
              <a:rPr kumimoji="1" lang="zh-CN" altLang="en-US" dirty="0"/>
              <a:t>从根节点到叶节点的一条路径，表示的是在特征上的一个特定的规则。所以，叶节点的编号代表了这种规则。表征了样本中的信息，而且进行了非线性的组合变换。</a:t>
            </a:r>
          </a:p>
          <a:p>
            <a:endParaRPr kumimoji="1" lang="zh-CN" altLang="en-US" dirty="0"/>
          </a:p>
          <a:p>
            <a:r>
              <a:rPr kumimoji="1" lang="zh-CN" altLang="en-US" dirty="0"/>
              <a:t>最后再对叶节点编号组合，相当于学习这些规则的权重。</a:t>
            </a:r>
          </a:p>
          <a:p>
            <a:endParaRPr kumimoji="1" lang="zh-CN" altLang="en-US" dirty="0"/>
          </a:p>
          <a:p>
            <a:r>
              <a:rPr kumimoji="1" lang="en-US" altLang="zh-CN" dirty="0"/>
              <a:t>————————————————</a:t>
            </a:r>
          </a:p>
          <a:p>
            <a:endParaRPr kumimoji="1" lang="en-US" altLang="zh-CN" dirty="0"/>
          </a:p>
          <a:p>
            <a:r>
              <a:rPr kumimoji="1" lang="zh-CN" altLang="en-US" dirty="0"/>
              <a:t>版权声明：本文为</a:t>
            </a:r>
            <a:r>
              <a:rPr kumimoji="1" lang="en" altLang="zh-CN" dirty="0"/>
              <a:t>CSDN</a:t>
            </a:r>
            <a:r>
              <a:rPr kumimoji="1" lang="zh-CN" altLang="en-US" dirty="0"/>
              <a:t>博主「</a:t>
            </a:r>
            <a:r>
              <a:rPr kumimoji="1" lang="en" altLang="zh-CN" dirty="0"/>
              <a:t>Yasin_</a:t>
            </a:r>
            <a:r>
              <a:rPr kumimoji="1" lang="zh-CN" altLang="en" dirty="0"/>
              <a:t>」</a:t>
            </a:r>
            <a:r>
              <a:rPr kumimoji="1" lang="zh-CN" altLang="en-US" dirty="0"/>
              <a:t>的原创文章，遵循</a:t>
            </a:r>
            <a:r>
              <a:rPr kumimoji="1" lang="en" altLang="zh-CN" dirty="0"/>
              <a:t>CC 4.0 BY-SA</a:t>
            </a:r>
            <a:r>
              <a:rPr kumimoji="1" lang="zh-CN" altLang="en-US" dirty="0"/>
              <a:t>版权协议，转载请附上原文出处链接及本声明。</a:t>
            </a:r>
          </a:p>
          <a:p>
            <a:endParaRPr kumimoji="1" lang="zh-CN" altLang="en-US" dirty="0"/>
          </a:p>
          <a:p>
            <a:r>
              <a:rPr kumimoji="1" lang="zh-CN" altLang="en-US" dirty="0"/>
              <a:t>原文链接：</a:t>
            </a:r>
            <a:r>
              <a:rPr kumimoji="1" lang="en" altLang="zh-CN" dirty="0"/>
              <a:t>https://</a:t>
            </a:r>
            <a:r>
              <a:rPr kumimoji="1" lang="en" altLang="zh-CN" dirty="0" err="1"/>
              <a:t>blog.csdn.net</a:t>
            </a:r>
            <a:r>
              <a:rPr kumimoji="1" lang="en" altLang="zh-CN" dirty="0"/>
              <a:t>/Yasin0/article/details/100737222</a:t>
            </a:r>
            <a:endParaRPr kumimoji="1" lang="zh-CN" altLang="en-US" dirty="0"/>
          </a:p>
        </p:txBody>
      </p:sp>
      <p:sp>
        <p:nvSpPr>
          <p:cNvPr id="1048744" name="灯片编号占位符 3"/>
          <p:cNvSpPr>
            <a:spLocks noGrp="1"/>
          </p:cNvSpPr>
          <p:nvPr>
            <p:ph type="sldNum" sz="quarter" idx="5"/>
          </p:nvPr>
        </p:nvSpPr>
        <p:spPr/>
        <p:txBody>
          <a:bodyPr/>
          <a:lstStyle/>
          <a:p>
            <a:fld id="{80D65BCF-036B-4021-8F83-8402EE668390}" type="slidenum">
              <a:rPr lang="zh-CN" altLang="en-US" smtClean="0"/>
              <a:t>10</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49" name="幻灯片图像占位符 1"/>
          <p:cNvSpPr>
            <a:spLocks noGrp="1" noRot="1" noChangeAspect="1"/>
          </p:cNvSpPr>
          <p:nvPr>
            <p:ph type="sldImg"/>
          </p:nvPr>
        </p:nvSpPr>
        <p:spPr/>
      </p:sp>
      <p:sp>
        <p:nvSpPr>
          <p:cNvPr id="1048750" name="备注占位符 2"/>
          <p:cNvSpPr>
            <a:spLocks noGrp="1"/>
          </p:cNvSpPr>
          <p:nvPr>
            <p:ph type="body" idx="1"/>
          </p:nvPr>
        </p:nvSpPr>
        <p:spPr/>
        <p:txBody>
          <a:bodyPr/>
          <a:lstStyle/>
          <a:p>
            <a:r>
              <a:rPr lang="en" altLang="zh-CN" sz="1200" dirty="0"/>
              <a:t>GBDT</a:t>
            </a:r>
            <a:r>
              <a:rPr lang="zh-CN" altLang="en-US" sz="1200" dirty="0"/>
              <a:t>是通过采用加法模型</a:t>
            </a:r>
            <a:r>
              <a:rPr lang="en-US" altLang="zh-CN" sz="1200" dirty="0"/>
              <a:t>(</a:t>
            </a:r>
            <a:r>
              <a:rPr lang="zh-CN" altLang="en-US" sz="1200" dirty="0"/>
              <a:t>即基函数的线性组合），以及不断减小训练过程产生的误差来达到将数据分类或者回归的算法。</a:t>
            </a:r>
            <a:endParaRPr lang="en-US" altLang="zh-CN" sz="1200" dirty="0"/>
          </a:p>
          <a:p>
            <a:r>
              <a:rPr lang="en" altLang="zh-CN" sz="1200" dirty="0" err="1"/>
              <a:t>gbdt</a:t>
            </a:r>
            <a:r>
              <a:rPr lang="zh-CN" altLang="en-US" sz="1200" dirty="0"/>
              <a:t>每轮的训练是在上一轮的训练的残差基础之上进行训练的， 而这里的残差指的就是当前模型的负梯度值，这个就要求每轮迭代的时候，弱分类器的输出的结果相减是有意义的， 而</a:t>
            </a:r>
            <a:r>
              <a:rPr lang="en" altLang="zh-CN" sz="1200" dirty="0" err="1"/>
              <a:t>gbdt</a:t>
            </a:r>
            <a:r>
              <a:rPr lang="zh-CN" altLang="en-US" sz="1200" dirty="0"/>
              <a:t>无论用于分类还是回归一直都是使用的</a:t>
            </a:r>
            <a:r>
              <a:rPr lang="en" altLang="zh-CN" sz="1200" dirty="0"/>
              <a:t>CART</a:t>
            </a:r>
            <a:r>
              <a:rPr lang="zh-CN" altLang="en-US" sz="1200" dirty="0"/>
              <a:t>回归树。</a:t>
            </a:r>
          </a:p>
          <a:p>
            <a:r>
              <a:rPr lang="en" altLang="zh-CN" sz="1200" dirty="0"/>
              <a:t>GBDT </a:t>
            </a:r>
            <a:r>
              <a:rPr lang="zh-CN" altLang="en-US" sz="1200" dirty="0"/>
              <a:t>来解决二分类问题和解决回归问题的本质是一样的，都是通过不断构建决策树的方式，使预测结果一步步的接近目标值， 但是二分类问题和回归问题的损失函数是不同的。</a:t>
            </a:r>
          </a:p>
          <a:p>
            <a:endParaRPr kumimoji="1" lang="zh-CN" altLang="en-US" dirty="0"/>
          </a:p>
        </p:txBody>
      </p:sp>
      <p:sp>
        <p:nvSpPr>
          <p:cNvPr id="1048751" name="灯片编号占位符 3"/>
          <p:cNvSpPr>
            <a:spLocks noGrp="1"/>
          </p:cNvSpPr>
          <p:nvPr>
            <p:ph type="sldNum" sz="quarter" idx="5"/>
          </p:nvPr>
        </p:nvSpPr>
        <p:spPr/>
        <p:txBody>
          <a:bodyPr/>
          <a:lstStyle/>
          <a:p>
            <a:fld id="{80D65BCF-036B-4021-8F83-8402EE668390}" type="slidenum">
              <a:rPr lang="zh-CN" altLang="en-US" smtClean="0"/>
              <a:t>11</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13" name="幻灯片图像占位符 1"/>
          <p:cNvSpPr>
            <a:spLocks noGrp="1" noRot="1" noChangeAspect="1"/>
          </p:cNvSpPr>
          <p:nvPr>
            <p:ph type="sldImg"/>
          </p:nvPr>
        </p:nvSpPr>
        <p:spPr/>
      </p:sp>
      <p:sp>
        <p:nvSpPr>
          <p:cNvPr id="1048814" name="备注占位符 2"/>
          <p:cNvSpPr>
            <a:spLocks noGrp="1"/>
          </p:cNvSpPr>
          <p:nvPr>
            <p:ph type="body" idx="1"/>
          </p:nvPr>
        </p:nvSpPr>
        <p:spPr/>
        <p:txBody>
          <a:bodyPr/>
          <a:lstStyle/>
          <a:p>
            <a:endParaRPr lang="zh-CN" altLang="en-US" dirty="0"/>
          </a:p>
        </p:txBody>
      </p:sp>
      <p:sp>
        <p:nvSpPr>
          <p:cNvPr id="1048815" name="灯片编号占位符 3"/>
          <p:cNvSpPr>
            <a:spLocks noGrp="1"/>
          </p:cNvSpPr>
          <p:nvPr>
            <p:ph type="sldNum" sz="quarter" idx="10"/>
          </p:nvPr>
        </p:nvSpPr>
        <p:spPr/>
        <p:txBody>
          <a:bodyPr/>
          <a:lstStyle/>
          <a:p>
            <a:fld id="{80D65BCF-036B-4021-8F83-8402EE668390}" type="slidenum">
              <a:rPr lang="zh-CN" altLang="en-US" smtClean="0"/>
              <a:t>17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26" name="幻灯片图像占位符 1"/>
          <p:cNvSpPr>
            <a:spLocks noGrp="1" noRot="1" noChangeAspect="1"/>
          </p:cNvSpPr>
          <p:nvPr>
            <p:ph type="sldImg"/>
          </p:nvPr>
        </p:nvSpPr>
        <p:spPr/>
      </p:sp>
      <p:sp>
        <p:nvSpPr>
          <p:cNvPr id="1048827" name="备注占位符 2"/>
          <p:cNvSpPr>
            <a:spLocks noGrp="1"/>
          </p:cNvSpPr>
          <p:nvPr>
            <p:ph type="body" idx="1"/>
          </p:nvPr>
        </p:nvSpPr>
        <p:spPr/>
        <p:txBody>
          <a:bodyPr/>
          <a:lstStyle/>
          <a:p>
            <a:endParaRPr lang="zh-CN" altLang="en-US" dirty="0"/>
          </a:p>
        </p:txBody>
      </p:sp>
      <p:sp>
        <p:nvSpPr>
          <p:cNvPr id="1048828" name="灯片编号占位符 3"/>
          <p:cNvSpPr>
            <a:spLocks noGrp="1"/>
          </p:cNvSpPr>
          <p:nvPr>
            <p:ph type="sldNum" sz="quarter" idx="10"/>
          </p:nvPr>
        </p:nvSpPr>
        <p:spPr/>
        <p:txBody>
          <a:bodyPr/>
          <a:lstStyle/>
          <a:p>
            <a:fld id="{80D65BCF-036B-4021-8F83-8402EE668390}" type="slidenum">
              <a:rPr lang="zh-CN" altLang="en-US" smtClean="0"/>
              <a:t>19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0D65BCF-036B-4021-8F83-8402EE668390}" type="slidenum">
              <a:rPr lang="zh-CN" altLang="en-US" smtClean="0"/>
              <a:t>23</a:t>
            </a:fld>
            <a:endParaRPr lang="zh-CN" altLang="en-US"/>
          </a:p>
        </p:txBody>
      </p:sp>
    </p:spTree>
    <p:extLst>
      <p:ext uri="{BB962C8B-B14F-4D97-AF65-F5344CB8AC3E}">
        <p14:creationId xmlns:p14="http://schemas.microsoft.com/office/powerpoint/2010/main" val="1402359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65" name="幻灯片图像占位符 1"/>
          <p:cNvSpPr>
            <a:spLocks noGrp="1" noRot="1" noChangeAspect="1"/>
          </p:cNvSpPr>
          <p:nvPr>
            <p:ph type="sldImg"/>
          </p:nvPr>
        </p:nvSpPr>
        <p:spPr/>
      </p:sp>
      <p:sp>
        <p:nvSpPr>
          <p:cNvPr id="1048866" name="备注占位符 2"/>
          <p:cNvSpPr>
            <a:spLocks noGrp="1"/>
          </p:cNvSpPr>
          <p:nvPr>
            <p:ph type="body" idx="1"/>
          </p:nvPr>
        </p:nvSpPr>
        <p:spPr/>
        <p:txBody>
          <a:bodyPr/>
          <a:lstStyle/>
          <a:p>
            <a:endParaRPr lang="zh-CN" altLang="en-US" dirty="0"/>
          </a:p>
        </p:txBody>
      </p:sp>
      <p:sp>
        <p:nvSpPr>
          <p:cNvPr id="1048867" name="灯片编号占位符 3"/>
          <p:cNvSpPr>
            <a:spLocks noGrp="1"/>
          </p:cNvSpPr>
          <p:nvPr>
            <p:ph type="sldNum" sz="quarter" idx="10"/>
          </p:nvPr>
        </p:nvSpPr>
        <p:spPr/>
        <p:txBody>
          <a:bodyPr/>
          <a:lstStyle/>
          <a:p>
            <a:fld id="{80D65BCF-036B-4021-8F83-8402EE668390}" type="slidenum">
              <a:rPr lang="zh-CN" altLang="en-US" smtClean="0"/>
              <a:t>24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8581"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1048582"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1048583" name="日期占位符 3"/>
          <p:cNvSpPr>
            <a:spLocks noGrp="1"/>
          </p:cNvSpPr>
          <p:nvPr>
            <p:ph type="dt" sz="half" idx="10"/>
          </p:nvPr>
        </p:nvSpPr>
        <p:spPr/>
        <p:txBody>
          <a:bodyPr/>
          <a:lstStyle/>
          <a:p>
            <a:fld id="{19937E8C-BD17-4D0C-8C92-9D8FF8BCB486}" type="datetimeFigureOut">
              <a:rPr lang="zh-CN" altLang="en-US" smtClean="0"/>
              <a:t>2021/12/9</a:t>
            </a:fld>
            <a:endParaRPr lang="zh-CN" altLang="en-US"/>
          </a:p>
        </p:txBody>
      </p:sp>
      <p:sp>
        <p:nvSpPr>
          <p:cNvPr id="1048584" name="页脚占位符 4"/>
          <p:cNvSpPr>
            <a:spLocks noGrp="1"/>
          </p:cNvSpPr>
          <p:nvPr>
            <p:ph type="ftr" sz="quarter" idx="11"/>
          </p:nvPr>
        </p:nvSpPr>
        <p:spPr/>
        <p:txBody>
          <a:bodyPr/>
          <a:lstStyle/>
          <a:p>
            <a:endParaRPr lang="zh-CN" altLang="en-US"/>
          </a:p>
        </p:txBody>
      </p:sp>
      <p:sp>
        <p:nvSpPr>
          <p:cNvPr id="1048585" name="灯片编号占位符 5"/>
          <p:cNvSpPr>
            <a:spLocks noGrp="1"/>
          </p:cNvSpPr>
          <p:nvPr>
            <p:ph type="sldNum" sz="quarter" idx="12"/>
          </p:nvPr>
        </p:nvSpPr>
        <p:spPr/>
        <p:txBody>
          <a:bodyPr/>
          <a:lstStyle/>
          <a:p>
            <a:fld id="{469B059A-22F8-4BA4-89F4-353E6AE4D41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8950"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1048951"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952"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1048953" name="日期占位符 4"/>
          <p:cNvSpPr>
            <a:spLocks noGrp="1"/>
          </p:cNvSpPr>
          <p:nvPr>
            <p:ph type="dt" sz="half" idx="10"/>
          </p:nvPr>
        </p:nvSpPr>
        <p:spPr/>
        <p:txBody>
          <a:bodyPr/>
          <a:lstStyle/>
          <a:p>
            <a:fld id="{19937E8C-BD17-4D0C-8C92-9D8FF8BCB486}" type="datetimeFigureOut">
              <a:rPr lang="zh-CN" altLang="en-US" smtClean="0"/>
              <a:t>2021/12/9</a:t>
            </a:fld>
            <a:endParaRPr lang="zh-CN" altLang="en-US"/>
          </a:p>
        </p:txBody>
      </p:sp>
      <p:sp>
        <p:nvSpPr>
          <p:cNvPr id="1048954" name="页脚占位符 5"/>
          <p:cNvSpPr>
            <a:spLocks noGrp="1"/>
          </p:cNvSpPr>
          <p:nvPr>
            <p:ph type="ftr" sz="quarter" idx="11"/>
          </p:nvPr>
        </p:nvSpPr>
        <p:spPr/>
        <p:txBody>
          <a:bodyPr/>
          <a:lstStyle/>
          <a:p>
            <a:endParaRPr lang="zh-CN" altLang="en-US"/>
          </a:p>
        </p:txBody>
      </p:sp>
      <p:sp>
        <p:nvSpPr>
          <p:cNvPr id="1048955" name="灯片编号占位符 6"/>
          <p:cNvSpPr>
            <a:spLocks noGrp="1"/>
          </p:cNvSpPr>
          <p:nvPr>
            <p:ph type="sldNum" sz="quarter" idx="12"/>
          </p:nvPr>
        </p:nvSpPr>
        <p:spPr/>
        <p:txBody>
          <a:bodyPr/>
          <a:lstStyle/>
          <a:p>
            <a:fld id="{469B059A-22F8-4BA4-89F4-353E6AE4D41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8939" name="标题 1"/>
          <p:cNvSpPr>
            <a:spLocks noGrp="1"/>
          </p:cNvSpPr>
          <p:nvPr>
            <p:ph type="title"/>
          </p:nvPr>
        </p:nvSpPr>
        <p:spPr/>
        <p:txBody>
          <a:bodyPr/>
          <a:lstStyle/>
          <a:p>
            <a:r>
              <a:rPr lang="zh-CN" altLang="en-US"/>
              <a:t>单击此处编辑母版标题样式</a:t>
            </a:r>
          </a:p>
        </p:txBody>
      </p:sp>
      <p:sp>
        <p:nvSpPr>
          <p:cNvPr id="1048940"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41" name="日期占位符 3"/>
          <p:cNvSpPr>
            <a:spLocks noGrp="1"/>
          </p:cNvSpPr>
          <p:nvPr>
            <p:ph type="dt" sz="half" idx="10"/>
          </p:nvPr>
        </p:nvSpPr>
        <p:spPr/>
        <p:txBody>
          <a:bodyPr/>
          <a:lstStyle/>
          <a:p>
            <a:fld id="{19937E8C-BD17-4D0C-8C92-9D8FF8BCB486}" type="datetimeFigureOut">
              <a:rPr lang="zh-CN" altLang="en-US" smtClean="0"/>
              <a:t>2021/12/9</a:t>
            </a:fld>
            <a:endParaRPr lang="zh-CN" altLang="en-US"/>
          </a:p>
        </p:txBody>
      </p:sp>
      <p:sp>
        <p:nvSpPr>
          <p:cNvPr id="1048942" name="页脚占位符 4"/>
          <p:cNvSpPr>
            <a:spLocks noGrp="1"/>
          </p:cNvSpPr>
          <p:nvPr>
            <p:ph type="ftr" sz="quarter" idx="11"/>
          </p:nvPr>
        </p:nvSpPr>
        <p:spPr/>
        <p:txBody>
          <a:bodyPr/>
          <a:lstStyle/>
          <a:p>
            <a:endParaRPr lang="zh-CN" altLang="en-US"/>
          </a:p>
        </p:txBody>
      </p:sp>
      <p:sp>
        <p:nvSpPr>
          <p:cNvPr id="1048943" name="灯片编号占位符 5"/>
          <p:cNvSpPr>
            <a:spLocks noGrp="1"/>
          </p:cNvSpPr>
          <p:nvPr>
            <p:ph type="sldNum" sz="quarter" idx="12"/>
          </p:nvPr>
        </p:nvSpPr>
        <p:spPr/>
        <p:txBody>
          <a:bodyPr/>
          <a:lstStyle/>
          <a:p>
            <a:fld id="{469B059A-22F8-4BA4-89F4-353E6AE4D41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048934"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1048935"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36" name="日期占位符 3"/>
          <p:cNvSpPr>
            <a:spLocks noGrp="1"/>
          </p:cNvSpPr>
          <p:nvPr>
            <p:ph type="dt" sz="half" idx="10"/>
          </p:nvPr>
        </p:nvSpPr>
        <p:spPr/>
        <p:txBody>
          <a:bodyPr/>
          <a:lstStyle/>
          <a:p>
            <a:fld id="{19937E8C-BD17-4D0C-8C92-9D8FF8BCB486}" type="datetimeFigureOut">
              <a:rPr lang="zh-CN" altLang="en-US" smtClean="0"/>
              <a:t>2021/12/9</a:t>
            </a:fld>
            <a:endParaRPr lang="zh-CN" altLang="en-US"/>
          </a:p>
        </p:txBody>
      </p:sp>
      <p:sp>
        <p:nvSpPr>
          <p:cNvPr id="1048937" name="页脚占位符 4"/>
          <p:cNvSpPr>
            <a:spLocks noGrp="1"/>
          </p:cNvSpPr>
          <p:nvPr>
            <p:ph type="ftr" sz="quarter" idx="11"/>
          </p:nvPr>
        </p:nvSpPr>
        <p:spPr/>
        <p:txBody>
          <a:bodyPr/>
          <a:lstStyle/>
          <a:p>
            <a:endParaRPr lang="zh-CN" altLang="en-US"/>
          </a:p>
        </p:txBody>
      </p:sp>
      <p:sp>
        <p:nvSpPr>
          <p:cNvPr id="1048938" name="灯片编号占位符 5"/>
          <p:cNvSpPr>
            <a:spLocks noGrp="1"/>
          </p:cNvSpPr>
          <p:nvPr>
            <p:ph type="sldNum" sz="quarter" idx="12"/>
          </p:nvPr>
        </p:nvSpPr>
        <p:spPr/>
        <p:txBody>
          <a:bodyPr/>
          <a:lstStyle/>
          <a:p>
            <a:fld id="{469B059A-22F8-4BA4-89F4-353E6AE4D41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8915"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1048916"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917"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t>2021/12/9</a:t>
            </a:fld>
            <a:endParaRPr lang="zh-CN" altLang="en-US">
              <a:solidFill>
                <a:prstClr val="black"/>
              </a:solidFill>
            </a:endParaRPr>
          </a:p>
        </p:txBody>
      </p:sp>
      <p:sp>
        <p:nvSpPr>
          <p:cNvPr id="1048918"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1048919"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1048920"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1048921"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922"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t>2021/12/9</a:t>
            </a:fld>
            <a:endParaRPr lang="zh-CN" altLang="en-US">
              <a:solidFill>
                <a:prstClr val="black"/>
              </a:solidFill>
            </a:endParaRPr>
          </a:p>
        </p:txBody>
      </p:sp>
      <p:sp>
        <p:nvSpPr>
          <p:cNvPr id="1048923"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1048924"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8599" name="标题 1"/>
          <p:cNvSpPr>
            <a:spLocks noGrp="1"/>
          </p:cNvSpPr>
          <p:nvPr>
            <p:ph type="title"/>
          </p:nvPr>
        </p:nvSpPr>
        <p:spPr/>
        <p:txBody>
          <a:bodyPr/>
          <a:lstStyle/>
          <a:p>
            <a:r>
              <a:rPr lang="zh-CN" altLang="en-US"/>
              <a:t>单击此处编辑母版标题样式</a:t>
            </a:r>
          </a:p>
        </p:txBody>
      </p:sp>
      <p:sp>
        <p:nvSpPr>
          <p:cNvPr id="1048600"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601" name="日期占位符 3"/>
          <p:cNvSpPr>
            <a:spLocks noGrp="1"/>
          </p:cNvSpPr>
          <p:nvPr>
            <p:ph type="dt" sz="half" idx="10"/>
          </p:nvPr>
        </p:nvSpPr>
        <p:spPr/>
        <p:txBody>
          <a:bodyPr/>
          <a:lstStyle/>
          <a:p>
            <a:fld id="{19937E8C-BD17-4D0C-8C92-9D8FF8BCB486}" type="datetimeFigureOut">
              <a:rPr lang="zh-CN" altLang="en-US" smtClean="0"/>
              <a:t>2021/12/9</a:t>
            </a:fld>
            <a:endParaRPr lang="zh-CN" altLang="en-US"/>
          </a:p>
        </p:txBody>
      </p:sp>
      <p:sp>
        <p:nvSpPr>
          <p:cNvPr id="1048602" name="页脚占位符 4"/>
          <p:cNvSpPr>
            <a:spLocks noGrp="1"/>
          </p:cNvSpPr>
          <p:nvPr>
            <p:ph type="ftr" sz="quarter" idx="11"/>
          </p:nvPr>
        </p:nvSpPr>
        <p:spPr/>
        <p:txBody>
          <a:bodyPr/>
          <a:lstStyle/>
          <a:p>
            <a:endParaRPr lang="zh-CN" altLang="en-US"/>
          </a:p>
        </p:txBody>
      </p:sp>
      <p:sp>
        <p:nvSpPr>
          <p:cNvPr id="1048603" name="灯片编号占位符 5"/>
          <p:cNvSpPr>
            <a:spLocks noGrp="1"/>
          </p:cNvSpPr>
          <p:nvPr>
            <p:ph type="sldNum" sz="quarter" idx="12"/>
          </p:nvPr>
        </p:nvSpPr>
        <p:spPr/>
        <p:txBody>
          <a:bodyPr/>
          <a:lstStyle/>
          <a:p>
            <a:fld id="{469B059A-22F8-4BA4-89F4-353E6AE4D41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8956"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1048957"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1048958" name="日期占位符 3"/>
          <p:cNvSpPr>
            <a:spLocks noGrp="1"/>
          </p:cNvSpPr>
          <p:nvPr>
            <p:ph type="dt" sz="half" idx="10"/>
          </p:nvPr>
        </p:nvSpPr>
        <p:spPr/>
        <p:txBody>
          <a:bodyPr/>
          <a:lstStyle/>
          <a:p>
            <a:fld id="{19937E8C-BD17-4D0C-8C92-9D8FF8BCB486}" type="datetimeFigureOut">
              <a:rPr lang="zh-CN" altLang="en-US" smtClean="0"/>
              <a:t>2021/12/9</a:t>
            </a:fld>
            <a:endParaRPr lang="zh-CN" altLang="en-US"/>
          </a:p>
        </p:txBody>
      </p:sp>
      <p:sp>
        <p:nvSpPr>
          <p:cNvPr id="1048959" name="页脚占位符 4"/>
          <p:cNvSpPr>
            <a:spLocks noGrp="1"/>
          </p:cNvSpPr>
          <p:nvPr>
            <p:ph type="ftr" sz="quarter" idx="11"/>
          </p:nvPr>
        </p:nvSpPr>
        <p:spPr/>
        <p:txBody>
          <a:bodyPr/>
          <a:lstStyle/>
          <a:p>
            <a:endParaRPr lang="zh-CN" altLang="en-US"/>
          </a:p>
        </p:txBody>
      </p:sp>
      <p:sp>
        <p:nvSpPr>
          <p:cNvPr id="1048960" name="灯片编号占位符 5"/>
          <p:cNvSpPr>
            <a:spLocks noGrp="1"/>
          </p:cNvSpPr>
          <p:nvPr>
            <p:ph type="sldNum" sz="quarter" idx="12"/>
          </p:nvPr>
        </p:nvSpPr>
        <p:spPr/>
        <p:txBody>
          <a:bodyPr/>
          <a:lstStyle/>
          <a:p>
            <a:fld id="{469B059A-22F8-4BA4-89F4-353E6AE4D41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8961" name="标题 1"/>
          <p:cNvSpPr>
            <a:spLocks noGrp="1"/>
          </p:cNvSpPr>
          <p:nvPr>
            <p:ph type="title"/>
          </p:nvPr>
        </p:nvSpPr>
        <p:spPr/>
        <p:txBody>
          <a:bodyPr/>
          <a:lstStyle/>
          <a:p>
            <a:r>
              <a:rPr lang="zh-CN" altLang="en-US"/>
              <a:t>单击此处编辑母版标题样式</a:t>
            </a:r>
          </a:p>
        </p:txBody>
      </p:sp>
      <p:sp>
        <p:nvSpPr>
          <p:cNvPr id="1048962"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63"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64" name="日期占位符 4"/>
          <p:cNvSpPr>
            <a:spLocks noGrp="1"/>
          </p:cNvSpPr>
          <p:nvPr>
            <p:ph type="dt" sz="half" idx="10"/>
          </p:nvPr>
        </p:nvSpPr>
        <p:spPr/>
        <p:txBody>
          <a:bodyPr/>
          <a:lstStyle/>
          <a:p>
            <a:fld id="{19937E8C-BD17-4D0C-8C92-9D8FF8BCB486}" type="datetimeFigureOut">
              <a:rPr lang="zh-CN" altLang="en-US" smtClean="0"/>
              <a:t>2021/12/9</a:t>
            </a:fld>
            <a:endParaRPr lang="zh-CN" altLang="en-US"/>
          </a:p>
        </p:txBody>
      </p:sp>
      <p:sp>
        <p:nvSpPr>
          <p:cNvPr id="1048965" name="页脚占位符 5"/>
          <p:cNvSpPr>
            <a:spLocks noGrp="1"/>
          </p:cNvSpPr>
          <p:nvPr>
            <p:ph type="ftr" sz="quarter" idx="11"/>
          </p:nvPr>
        </p:nvSpPr>
        <p:spPr/>
        <p:txBody>
          <a:bodyPr/>
          <a:lstStyle/>
          <a:p>
            <a:endParaRPr lang="zh-CN" altLang="en-US"/>
          </a:p>
        </p:txBody>
      </p:sp>
      <p:sp>
        <p:nvSpPr>
          <p:cNvPr id="1048966" name="灯片编号占位符 6"/>
          <p:cNvSpPr>
            <a:spLocks noGrp="1"/>
          </p:cNvSpPr>
          <p:nvPr>
            <p:ph type="sldNum" sz="quarter" idx="12"/>
          </p:nvPr>
        </p:nvSpPr>
        <p:spPr/>
        <p:txBody>
          <a:bodyPr/>
          <a:lstStyle/>
          <a:p>
            <a:fld id="{469B059A-22F8-4BA4-89F4-353E6AE4D41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8967"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1048968"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969"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70"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971"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72" name="日期占位符 6"/>
          <p:cNvSpPr>
            <a:spLocks noGrp="1"/>
          </p:cNvSpPr>
          <p:nvPr>
            <p:ph type="dt" sz="half" idx="10"/>
          </p:nvPr>
        </p:nvSpPr>
        <p:spPr/>
        <p:txBody>
          <a:bodyPr/>
          <a:lstStyle/>
          <a:p>
            <a:fld id="{19937E8C-BD17-4D0C-8C92-9D8FF8BCB486}" type="datetimeFigureOut">
              <a:rPr lang="zh-CN" altLang="en-US" smtClean="0"/>
              <a:t>2021/12/9</a:t>
            </a:fld>
            <a:endParaRPr lang="zh-CN" altLang="en-US"/>
          </a:p>
        </p:txBody>
      </p:sp>
      <p:sp>
        <p:nvSpPr>
          <p:cNvPr id="1048973" name="页脚占位符 7"/>
          <p:cNvSpPr>
            <a:spLocks noGrp="1"/>
          </p:cNvSpPr>
          <p:nvPr>
            <p:ph type="ftr" sz="quarter" idx="11"/>
          </p:nvPr>
        </p:nvSpPr>
        <p:spPr/>
        <p:txBody>
          <a:bodyPr/>
          <a:lstStyle/>
          <a:p>
            <a:endParaRPr lang="zh-CN" altLang="en-US"/>
          </a:p>
        </p:txBody>
      </p:sp>
      <p:sp>
        <p:nvSpPr>
          <p:cNvPr id="1048974" name="灯片编号占位符 8"/>
          <p:cNvSpPr>
            <a:spLocks noGrp="1"/>
          </p:cNvSpPr>
          <p:nvPr>
            <p:ph type="sldNum" sz="quarter" idx="12"/>
          </p:nvPr>
        </p:nvSpPr>
        <p:spPr/>
        <p:txBody>
          <a:bodyPr/>
          <a:lstStyle/>
          <a:p>
            <a:fld id="{469B059A-22F8-4BA4-89F4-353E6AE4D41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1048925"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1048926"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927"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28"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929"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30" name="日期占位符 6"/>
          <p:cNvSpPr>
            <a:spLocks noGrp="1"/>
          </p:cNvSpPr>
          <p:nvPr>
            <p:ph type="dt" sz="half" idx="10"/>
          </p:nvPr>
        </p:nvSpPr>
        <p:spPr/>
        <p:txBody>
          <a:bodyPr/>
          <a:lstStyle/>
          <a:p>
            <a:fld id="{19937E8C-BD17-4D0C-8C92-9D8FF8BCB486}" type="datetimeFigureOut">
              <a:rPr lang="zh-CN" altLang="en-US" smtClean="0"/>
              <a:t>2021/12/9</a:t>
            </a:fld>
            <a:endParaRPr lang="zh-CN" altLang="en-US"/>
          </a:p>
        </p:txBody>
      </p:sp>
      <p:sp>
        <p:nvSpPr>
          <p:cNvPr id="1048931" name="页脚占位符 7"/>
          <p:cNvSpPr>
            <a:spLocks noGrp="1"/>
          </p:cNvSpPr>
          <p:nvPr>
            <p:ph type="ftr" sz="quarter" idx="11"/>
          </p:nvPr>
        </p:nvSpPr>
        <p:spPr/>
        <p:txBody>
          <a:bodyPr/>
          <a:lstStyle/>
          <a:p>
            <a:endParaRPr lang="zh-CN" altLang="en-US"/>
          </a:p>
        </p:txBody>
      </p:sp>
      <p:sp>
        <p:nvSpPr>
          <p:cNvPr id="1048932" name="灯片编号占位符 8"/>
          <p:cNvSpPr>
            <a:spLocks noGrp="1"/>
          </p:cNvSpPr>
          <p:nvPr>
            <p:ph type="sldNum" sz="quarter" idx="12"/>
          </p:nvPr>
        </p:nvSpPr>
        <p:spPr/>
        <p:txBody>
          <a:bodyPr/>
          <a:lstStyle/>
          <a:p>
            <a:fld id="{469B059A-22F8-4BA4-89F4-353E6AE4D412}" type="slidenum">
              <a:rPr lang="zh-CN" altLang="en-US" smtClean="0"/>
              <a:t>‹#›</a:t>
            </a:fld>
            <a:endParaRPr lang="zh-CN" altLang="en-US"/>
          </a:p>
        </p:txBody>
      </p:sp>
      <p:sp>
        <p:nvSpPr>
          <p:cNvPr id="1048933" name="TextBox 10"/>
          <p:cNvSpPr txBox="1"/>
          <p:nvPr userDrawn="1"/>
        </p:nvSpPr>
        <p:spPr>
          <a:xfrm>
            <a:off x="1007605" y="6739570"/>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http://www.1ppt.com/moban/</a:t>
            </a:r>
            <a:r>
              <a:rPr kumimoji="0" lang="zh-CN" altLang="en-US" sz="100" b="0" i="0" u="none" strike="noStrike" kern="0" cap="none" spc="0" normalizeH="0" baseline="0" noProof="0" dirty="0">
                <a:ln>
                  <a:noFill/>
                </a:ln>
                <a:solidFill>
                  <a:prstClr val="black"/>
                </a:solidFill>
                <a:effectLst/>
                <a:uLnTx/>
                <a:uFillTx/>
              </a:rPr>
              <a:t> </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8975" name="标题 1"/>
          <p:cNvSpPr>
            <a:spLocks noGrp="1"/>
          </p:cNvSpPr>
          <p:nvPr>
            <p:ph type="title"/>
          </p:nvPr>
        </p:nvSpPr>
        <p:spPr/>
        <p:txBody>
          <a:bodyPr/>
          <a:lstStyle/>
          <a:p>
            <a:r>
              <a:rPr lang="zh-CN" altLang="en-US"/>
              <a:t>单击此处编辑母版标题样式</a:t>
            </a:r>
          </a:p>
        </p:txBody>
      </p:sp>
      <p:sp>
        <p:nvSpPr>
          <p:cNvPr id="1048976" name="日期占位符 2"/>
          <p:cNvSpPr>
            <a:spLocks noGrp="1"/>
          </p:cNvSpPr>
          <p:nvPr>
            <p:ph type="dt" sz="half" idx="10"/>
          </p:nvPr>
        </p:nvSpPr>
        <p:spPr/>
        <p:txBody>
          <a:bodyPr/>
          <a:lstStyle/>
          <a:p>
            <a:fld id="{19937E8C-BD17-4D0C-8C92-9D8FF8BCB486}" type="datetimeFigureOut">
              <a:rPr lang="zh-CN" altLang="en-US" smtClean="0"/>
              <a:t>2021/12/9</a:t>
            </a:fld>
            <a:endParaRPr lang="zh-CN" altLang="en-US"/>
          </a:p>
        </p:txBody>
      </p:sp>
      <p:sp>
        <p:nvSpPr>
          <p:cNvPr id="1048977" name="页脚占位符 3"/>
          <p:cNvSpPr>
            <a:spLocks noGrp="1"/>
          </p:cNvSpPr>
          <p:nvPr>
            <p:ph type="ftr" sz="quarter" idx="11"/>
          </p:nvPr>
        </p:nvSpPr>
        <p:spPr/>
        <p:txBody>
          <a:bodyPr/>
          <a:lstStyle/>
          <a:p>
            <a:endParaRPr lang="zh-CN" altLang="en-US"/>
          </a:p>
        </p:txBody>
      </p:sp>
      <p:sp>
        <p:nvSpPr>
          <p:cNvPr id="1048978" name="灯片编号占位符 4"/>
          <p:cNvSpPr>
            <a:spLocks noGrp="1"/>
          </p:cNvSpPr>
          <p:nvPr>
            <p:ph type="sldNum" sz="quarter" idx="12"/>
          </p:nvPr>
        </p:nvSpPr>
        <p:spPr/>
        <p:txBody>
          <a:bodyPr/>
          <a:lstStyle/>
          <a:p>
            <a:fld id="{469B059A-22F8-4BA4-89F4-353E6AE4D41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979" name="日期占位符 1"/>
          <p:cNvSpPr>
            <a:spLocks noGrp="1"/>
          </p:cNvSpPr>
          <p:nvPr>
            <p:ph type="dt" sz="half" idx="10"/>
          </p:nvPr>
        </p:nvSpPr>
        <p:spPr/>
        <p:txBody>
          <a:bodyPr/>
          <a:lstStyle/>
          <a:p>
            <a:fld id="{19937E8C-BD17-4D0C-8C92-9D8FF8BCB486}" type="datetimeFigureOut">
              <a:rPr lang="zh-CN" altLang="en-US" smtClean="0"/>
              <a:t>2021/12/9</a:t>
            </a:fld>
            <a:endParaRPr lang="zh-CN" altLang="en-US"/>
          </a:p>
        </p:txBody>
      </p:sp>
      <p:sp>
        <p:nvSpPr>
          <p:cNvPr id="1048980" name="页脚占位符 2"/>
          <p:cNvSpPr>
            <a:spLocks noGrp="1"/>
          </p:cNvSpPr>
          <p:nvPr>
            <p:ph type="ftr" sz="quarter" idx="11"/>
          </p:nvPr>
        </p:nvSpPr>
        <p:spPr/>
        <p:txBody>
          <a:bodyPr/>
          <a:lstStyle/>
          <a:p>
            <a:endParaRPr lang="zh-CN" altLang="en-US"/>
          </a:p>
        </p:txBody>
      </p:sp>
      <p:sp>
        <p:nvSpPr>
          <p:cNvPr id="1048981" name="灯片编号占位符 3"/>
          <p:cNvSpPr>
            <a:spLocks noGrp="1"/>
          </p:cNvSpPr>
          <p:nvPr>
            <p:ph type="sldNum" sz="quarter" idx="12"/>
          </p:nvPr>
        </p:nvSpPr>
        <p:spPr/>
        <p:txBody>
          <a:bodyPr/>
          <a:lstStyle/>
          <a:p>
            <a:fld id="{469B059A-22F8-4BA4-89F4-353E6AE4D41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8944"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1048945"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46"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1048947" name="日期占位符 4"/>
          <p:cNvSpPr>
            <a:spLocks noGrp="1"/>
          </p:cNvSpPr>
          <p:nvPr>
            <p:ph type="dt" sz="half" idx="10"/>
          </p:nvPr>
        </p:nvSpPr>
        <p:spPr/>
        <p:txBody>
          <a:bodyPr/>
          <a:lstStyle/>
          <a:p>
            <a:fld id="{19937E8C-BD17-4D0C-8C92-9D8FF8BCB486}" type="datetimeFigureOut">
              <a:rPr lang="zh-CN" altLang="en-US" smtClean="0"/>
              <a:t>2021/12/9</a:t>
            </a:fld>
            <a:endParaRPr lang="zh-CN" altLang="en-US"/>
          </a:p>
        </p:txBody>
      </p:sp>
      <p:sp>
        <p:nvSpPr>
          <p:cNvPr id="1048948" name="页脚占位符 5"/>
          <p:cNvSpPr>
            <a:spLocks noGrp="1"/>
          </p:cNvSpPr>
          <p:nvPr>
            <p:ph type="ftr" sz="quarter" idx="11"/>
          </p:nvPr>
        </p:nvSpPr>
        <p:spPr/>
        <p:txBody>
          <a:bodyPr/>
          <a:lstStyle/>
          <a:p>
            <a:endParaRPr lang="zh-CN" altLang="en-US"/>
          </a:p>
        </p:txBody>
      </p:sp>
      <p:sp>
        <p:nvSpPr>
          <p:cNvPr id="1048949" name="灯片编号占位符 6"/>
          <p:cNvSpPr>
            <a:spLocks noGrp="1"/>
          </p:cNvSpPr>
          <p:nvPr>
            <p:ph type="sldNum" sz="quarter" idx="12"/>
          </p:nvPr>
        </p:nvSpPr>
        <p:spPr/>
        <p:txBody>
          <a:bodyPr/>
          <a:lstStyle/>
          <a:p>
            <a:fld id="{469B059A-22F8-4BA4-89F4-353E6AE4D41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1048577"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578"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37E8C-BD17-4D0C-8C92-9D8FF8BCB486}" type="datetimeFigureOut">
              <a:rPr lang="zh-CN" altLang="en-US" smtClean="0"/>
              <a:t>2021/12/9</a:t>
            </a:fld>
            <a:endParaRPr lang="zh-CN" altLang="en-US"/>
          </a:p>
        </p:txBody>
      </p:sp>
      <p:sp>
        <p:nvSpPr>
          <p:cNvPr id="1048579"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1048580"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9B059A-22F8-4BA4-89F4-353E6AE4D41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mc:AlternateContent xmlns:mc="http://schemas.openxmlformats.org/markup-compatibility/2006" xmlns:p14="http://schemas.microsoft.com/office/powerpoint/2010/main">
    <mc:Choice Requires="p14">
      <p:transition p14:dur="0" advClick="0" advTm="0"/>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mc:AlternateContent xmlns:mc="http://schemas.openxmlformats.org/markup-compatibility/2006" xmlns:p14="http://schemas.microsoft.com/office/powerpoint/2010/main">
    <mc:Choice Requires="p14">
      <p:transition p14:dur="0" advClick="0" advTm="0"/>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矩形 22"/>
          <p:cNvSpPr/>
          <p:nvPr/>
        </p:nvSpPr>
        <p:spPr>
          <a:xfrm>
            <a:off x="0" y="0"/>
            <a:ext cx="12192000" cy="6858000"/>
          </a:xfrm>
          <a:prstGeom prst="rect">
            <a:avLst/>
          </a:prstGeom>
          <a:pattFill prst="weave">
            <a:fgClr>
              <a:srgbClr val="F5F5F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587" name="等腰三角形 5"/>
          <p:cNvSpPr/>
          <p:nvPr/>
        </p:nvSpPr>
        <p:spPr>
          <a:xfrm>
            <a:off x="0" y="3570514"/>
            <a:ext cx="3381829" cy="3287486"/>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588" name="等腰三角形 6"/>
          <p:cNvSpPr/>
          <p:nvPr/>
        </p:nvSpPr>
        <p:spPr>
          <a:xfrm rot="10800000">
            <a:off x="8792711" y="0"/>
            <a:ext cx="3381829" cy="3287486"/>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589" name="任意多边形: 形状 7"/>
          <p:cNvSpPr/>
          <p:nvPr/>
        </p:nvSpPr>
        <p:spPr>
          <a:xfrm>
            <a:off x="-24311" y="2155666"/>
            <a:ext cx="3505200" cy="4660900"/>
          </a:xfrm>
          <a:custGeom>
            <a:avLst/>
            <a:gdLst>
              <a:gd name="connsiteX0" fmla="*/ 0 w 3505200"/>
              <a:gd name="connsiteY0" fmla="*/ 0 h 4660900"/>
              <a:gd name="connsiteX1" fmla="*/ 3505200 w 3505200"/>
              <a:gd name="connsiteY1" fmla="*/ 3505200 h 4660900"/>
              <a:gd name="connsiteX2" fmla="*/ 2324100 w 3505200"/>
              <a:gd name="connsiteY2" fmla="*/ 4660900 h 4660900"/>
            </a:gdLst>
            <a:ahLst/>
            <a:cxnLst>
              <a:cxn ang="0">
                <a:pos x="connsiteX0" y="connsiteY0"/>
              </a:cxn>
              <a:cxn ang="0">
                <a:pos x="connsiteX1" y="connsiteY1"/>
              </a:cxn>
              <a:cxn ang="0">
                <a:pos x="connsiteX2" y="connsiteY2"/>
              </a:cxn>
            </a:cxnLst>
            <a:rect l="l" t="t" r="r" b="b"/>
            <a:pathLst>
              <a:path w="3505200" h="4660900">
                <a:moveTo>
                  <a:pt x="0" y="0"/>
                </a:moveTo>
                <a:lnTo>
                  <a:pt x="3505200" y="3505200"/>
                </a:lnTo>
                <a:lnTo>
                  <a:pt x="2324100" y="466090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590" name="任意多边形: 形状 8"/>
          <p:cNvSpPr/>
          <p:nvPr/>
        </p:nvSpPr>
        <p:spPr>
          <a:xfrm>
            <a:off x="5330823" y="-25400"/>
            <a:ext cx="1536700" cy="774700"/>
          </a:xfrm>
          <a:custGeom>
            <a:avLst/>
            <a:gdLst>
              <a:gd name="connsiteX0" fmla="*/ 0 w 1498600"/>
              <a:gd name="connsiteY0" fmla="*/ 0 h 749300"/>
              <a:gd name="connsiteX1" fmla="*/ 762000 w 1498600"/>
              <a:gd name="connsiteY1" fmla="*/ 749300 h 749300"/>
              <a:gd name="connsiteX2" fmla="*/ 1498600 w 1498600"/>
              <a:gd name="connsiteY2" fmla="*/ 12700 h 749300"/>
              <a:gd name="connsiteX0" fmla="*/ 0 w 1536700"/>
              <a:gd name="connsiteY0" fmla="*/ 25400 h 774700"/>
              <a:gd name="connsiteX1" fmla="*/ 762000 w 1536700"/>
              <a:gd name="connsiteY1" fmla="*/ 774700 h 774700"/>
              <a:gd name="connsiteX2" fmla="*/ 1536700 w 1536700"/>
              <a:gd name="connsiteY2" fmla="*/ 0 h 774700"/>
            </a:gdLst>
            <a:ahLst/>
            <a:cxnLst>
              <a:cxn ang="0">
                <a:pos x="connsiteX0" y="connsiteY0"/>
              </a:cxn>
              <a:cxn ang="0">
                <a:pos x="connsiteX1" y="connsiteY1"/>
              </a:cxn>
              <a:cxn ang="0">
                <a:pos x="connsiteX2" y="connsiteY2"/>
              </a:cxn>
            </a:cxnLst>
            <a:rect l="l" t="t" r="r" b="b"/>
            <a:pathLst>
              <a:path w="1536700" h="774700">
                <a:moveTo>
                  <a:pt x="0" y="25400"/>
                </a:moveTo>
                <a:lnTo>
                  <a:pt x="762000" y="774700"/>
                </a:lnTo>
                <a:lnTo>
                  <a:pt x="1536700" y="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591" name="任意多边形: 形状 9"/>
          <p:cNvSpPr/>
          <p:nvPr/>
        </p:nvSpPr>
        <p:spPr>
          <a:xfrm>
            <a:off x="8458200" y="3797300"/>
            <a:ext cx="3048000" cy="3022600"/>
          </a:xfrm>
          <a:custGeom>
            <a:avLst/>
            <a:gdLst>
              <a:gd name="connsiteX0" fmla="*/ 3048000 w 3048000"/>
              <a:gd name="connsiteY0" fmla="*/ 0 h 3022600"/>
              <a:gd name="connsiteX1" fmla="*/ 0 w 3048000"/>
              <a:gd name="connsiteY1" fmla="*/ 3022600 h 3022600"/>
            </a:gdLst>
            <a:ahLst/>
            <a:cxnLst>
              <a:cxn ang="0">
                <a:pos x="connsiteX0" y="connsiteY0"/>
              </a:cxn>
              <a:cxn ang="0">
                <a:pos x="connsiteX1" y="connsiteY1"/>
              </a:cxn>
            </a:cxnLst>
            <a:rect l="l" t="t" r="r" b="b"/>
            <a:pathLst>
              <a:path w="3048000" h="3022600">
                <a:moveTo>
                  <a:pt x="3048000" y="0"/>
                </a:moveTo>
                <a:lnTo>
                  <a:pt x="0" y="302260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592" name="任意多边形: 形状 10"/>
          <p:cNvSpPr/>
          <p:nvPr/>
        </p:nvSpPr>
        <p:spPr>
          <a:xfrm>
            <a:off x="9423400" y="5041900"/>
            <a:ext cx="1816100" cy="1803400"/>
          </a:xfrm>
          <a:custGeom>
            <a:avLst/>
            <a:gdLst>
              <a:gd name="connsiteX0" fmla="*/ 0 w 1816100"/>
              <a:gd name="connsiteY0" fmla="*/ 0 h 1803400"/>
              <a:gd name="connsiteX1" fmla="*/ 1816100 w 1816100"/>
              <a:gd name="connsiteY1" fmla="*/ 1803400 h 1803400"/>
            </a:gdLst>
            <a:ahLst/>
            <a:cxnLst>
              <a:cxn ang="0">
                <a:pos x="connsiteX0" y="connsiteY0"/>
              </a:cxn>
              <a:cxn ang="0">
                <a:pos x="connsiteX1" y="connsiteY1"/>
              </a:cxn>
            </a:cxnLst>
            <a:rect l="l" t="t" r="r" b="b"/>
            <a:pathLst>
              <a:path w="1816100" h="1803400">
                <a:moveTo>
                  <a:pt x="0" y="0"/>
                </a:moveTo>
                <a:lnTo>
                  <a:pt x="1816100" y="180340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593" name="任意多边形: 形状 11"/>
          <p:cNvSpPr/>
          <p:nvPr/>
        </p:nvSpPr>
        <p:spPr>
          <a:xfrm>
            <a:off x="10401300" y="1905000"/>
            <a:ext cx="1790700" cy="3543300"/>
          </a:xfrm>
          <a:custGeom>
            <a:avLst/>
            <a:gdLst>
              <a:gd name="connsiteX0" fmla="*/ 1778000 w 1790700"/>
              <a:gd name="connsiteY0" fmla="*/ 0 h 3543300"/>
              <a:gd name="connsiteX1" fmla="*/ 0 w 1790700"/>
              <a:gd name="connsiteY1" fmla="*/ 1765300 h 3543300"/>
              <a:gd name="connsiteX2" fmla="*/ 1790700 w 1790700"/>
              <a:gd name="connsiteY2" fmla="*/ 3543300 h 3543300"/>
            </a:gdLst>
            <a:ahLst/>
            <a:cxnLst>
              <a:cxn ang="0">
                <a:pos x="connsiteX0" y="connsiteY0"/>
              </a:cxn>
              <a:cxn ang="0">
                <a:pos x="connsiteX1" y="connsiteY1"/>
              </a:cxn>
              <a:cxn ang="0">
                <a:pos x="connsiteX2" y="connsiteY2"/>
              </a:cxn>
            </a:cxnLst>
            <a:rect l="l" t="t" r="r" b="b"/>
            <a:pathLst>
              <a:path w="1790700" h="3543300">
                <a:moveTo>
                  <a:pt x="1778000" y="0"/>
                </a:moveTo>
                <a:lnTo>
                  <a:pt x="0" y="1765300"/>
                </a:lnTo>
                <a:lnTo>
                  <a:pt x="1790700" y="354330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594" name="标题 1"/>
          <p:cNvSpPr txBox="1"/>
          <p:nvPr/>
        </p:nvSpPr>
        <p:spPr>
          <a:xfrm>
            <a:off x="2297430" y="2379548"/>
            <a:ext cx="7581900" cy="132556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7200" spc="300" dirty="0">
                <a:solidFill>
                  <a:schemeClr val="bg2">
                    <a:lumMod val="25000"/>
                  </a:schemeClr>
                </a:solidFill>
                <a:latin typeface="+mn-ea"/>
                <a:ea typeface="+mn-ea"/>
                <a:cs typeface="+mn-ea"/>
                <a:sym typeface="+mn-lt"/>
              </a:rPr>
              <a:t>GBDT+LR</a:t>
            </a:r>
            <a:endParaRPr lang="zh-CN" altLang="en-US" sz="7200" spc="300" dirty="0">
              <a:solidFill>
                <a:schemeClr val="bg2">
                  <a:lumMod val="25000"/>
                </a:schemeClr>
              </a:solidFill>
              <a:latin typeface="+mn-ea"/>
              <a:ea typeface="+mn-ea"/>
              <a:cs typeface="+mn-ea"/>
              <a:sym typeface="+mn-lt"/>
            </a:endParaRPr>
          </a:p>
        </p:txBody>
      </p:sp>
      <p:sp>
        <p:nvSpPr>
          <p:cNvPr id="1048595" name="矩形 20"/>
          <p:cNvSpPr/>
          <p:nvPr/>
        </p:nvSpPr>
        <p:spPr>
          <a:xfrm>
            <a:off x="2522219" y="4301450"/>
            <a:ext cx="5897880" cy="358140"/>
          </a:xfrm>
          <a:prstGeom prst="rect">
            <a:avLst/>
          </a:prstGeom>
        </p:spPr>
        <p:txBody>
          <a:bodyPr wrap="none">
            <a:spAutoFit/>
          </a:bodyPr>
          <a:lstStyle/>
          <a:p>
            <a:pPr algn="ctr"/>
            <a:r>
              <a:rPr lang="zh-CN" altLang="en-US" b="1" spc="600" dirty="0">
                <a:solidFill>
                  <a:schemeClr val="tx1">
                    <a:lumMod val="65000"/>
                    <a:lumOff val="35000"/>
                  </a:schemeClr>
                </a:solidFill>
                <a:cs typeface="+mn-ea"/>
                <a:sym typeface="+mn-lt"/>
              </a:rPr>
              <a:t>小组成员：程远、刘廷帅、刘潇琦、田钿、万莹珂、周蒙</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048595"/>
                                        </p:tgtEl>
                                        <p:attrNameLst>
                                          <p:attrName>style.visibility</p:attrName>
                                        </p:attrNameLst>
                                      </p:cBhvr>
                                      <p:to>
                                        <p:strVal val="visible"/>
                                      </p:to>
                                    </p:set>
                                    <p:anim calcmode="lin" valueType="num">
                                      <p:cBhvr additive="base">
                                        <p:cTn id="7" dur="500"/>
                                        <p:tgtEl>
                                          <p:spTgt spid="1048595"/>
                                        </p:tgtEl>
                                        <p:attrNameLst>
                                          <p:attrName>ppt_y</p:attrName>
                                        </p:attrNameLst>
                                      </p:cBhvr>
                                      <p:tavLst>
                                        <p:tav tm="0">
                                          <p:val>
                                            <p:strVal val="#ppt_y+#ppt_h*1.125000"/>
                                          </p:val>
                                        </p:tav>
                                        <p:tav tm="100000">
                                          <p:val>
                                            <p:strVal val="#ppt_y"/>
                                          </p:val>
                                        </p:tav>
                                      </p:tavLst>
                                    </p:anim>
                                    <p:animEffect transition="in" filter="wipe(up)">
                                      <p:cBhvr>
                                        <p:cTn id="8" dur="500"/>
                                        <p:tgtEl>
                                          <p:spTgt spid="10485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9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2" name="矩形 11"/>
          <p:cNvSpPr/>
          <p:nvPr/>
        </p:nvSpPr>
        <p:spPr>
          <a:xfrm>
            <a:off x="0" y="272723"/>
            <a:ext cx="12192000" cy="6858000"/>
          </a:xfrm>
          <a:prstGeom prst="rect">
            <a:avLst/>
          </a:prstGeom>
          <a:pattFill prst="weave">
            <a:fgClr>
              <a:srgbClr val="F5F5F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14" name="组合 121"/>
          <p:cNvGrpSpPr/>
          <p:nvPr/>
        </p:nvGrpSpPr>
        <p:grpSpPr>
          <a:xfrm>
            <a:off x="723900" y="303571"/>
            <a:ext cx="11468099" cy="584775"/>
            <a:chOff x="723900" y="303571"/>
            <a:chExt cx="11468099" cy="584775"/>
          </a:xfrm>
        </p:grpSpPr>
        <p:sp>
          <p:nvSpPr>
            <p:cNvPr id="1048733" name="矩形 7"/>
            <p:cNvSpPr/>
            <p:nvPr/>
          </p:nvSpPr>
          <p:spPr>
            <a:xfrm>
              <a:off x="723900" y="354013"/>
              <a:ext cx="11468099" cy="523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734" name="文本框 9"/>
            <p:cNvSpPr txBox="1"/>
            <p:nvPr/>
          </p:nvSpPr>
          <p:spPr>
            <a:xfrm>
              <a:off x="1098102" y="303571"/>
              <a:ext cx="6354884" cy="584775"/>
            </a:xfrm>
            <a:prstGeom prst="rect">
              <a:avLst/>
            </a:prstGeom>
            <a:noFill/>
          </p:spPr>
          <p:txBody>
            <a:bodyPr wrap="square" rtlCol="0">
              <a:spAutoFit/>
            </a:bodyPr>
            <a:lstStyle/>
            <a:p>
              <a:pPr lvl="0"/>
              <a:r>
                <a:rPr lang="en-US" altLang="zh-CN" sz="3200" b="1" spc="500" dirty="0">
                  <a:solidFill>
                    <a:schemeClr val="bg1"/>
                  </a:solidFill>
                  <a:cs typeface="+mn-ea"/>
                  <a:sym typeface="+mn-lt"/>
                </a:rPr>
                <a:t>GBDT+LR</a:t>
              </a:r>
              <a:r>
                <a:rPr lang="zh-CN" altLang="en-US" sz="3200" b="1" spc="500" dirty="0">
                  <a:solidFill>
                    <a:schemeClr val="bg1"/>
                  </a:solidFill>
                  <a:cs typeface="+mn-ea"/>
                  <a:sym typeface="+mn-lt"/>
                </a:rPr>
                <a:t>特征转换过程</a:t>
              </a:r>
            </a:p>
          </p:txBody>
        </p:sp>
      </p:grpSp>
      <p:grpSp>
        <p:nvGrpSpPr>
          <p:cNvPr id="11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1048735"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lumMod val="75000"/>
                    <a:lumOff val="25000"/>
                  </a:schemeClr>
                </a:solidFill>
                <a:cs typeface="+mn-ea"/>
                <a:sym typeface="+mn-lt"/>
              </a:endParaRPr>
            </a:p>
          </p:txBody>
        </p:sp>
        <p:sp>
          <p:nvSpPr>
            <p:cNvPr id="1048736" name="椭圆 6"/>
            <p:cNvSpPr/>
            <p:nvPr/>
          </p:nvSpPr>
          <p:spPr>
            <a:xfrm>
              <a:off x="392112" y="760412"/>
              <a:ext cx="3825876"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cs typeface="+mn-ea"/>
                  <a:sym typeface="+mn-lt"/>
                </a:rPr>
                <a:t>02</a:t>
              </a:r>
              <a:endParaRPr lang="zh-CN" altLang="en-US" b="1" dirty="0">
                <a:solidFill>
                  <a:schemeClr val="tx1">
                    <a:lumMod val="75000"/>
                    <a:lumOff val="25000"/>
                  </a:schemeClr>
                </a:solidFill>
                <a:cs typeface="+mn-ea"/>
                <a:sym typeface="+mn-lt"/>
              </a:endParaRPr>
            </a:p>
          </p:txBody>
        </p:sp>
      </p:grpSp>
      <p:pic>
        <p:nvPicPr>
          <p:cNvPr id="2097164" name="图片 2"/>
          <p:cNvPicPr>
            <a:picLocks noChangeAspect="1"/>
          </p:cNvPicPr>
          <p:nvPr/>
        </p:nvPicPr>
        <p:blipFill>
          <a:blip r:embed="rId3"/>
          <a:stretch>
            <a:fillRect/>
          </a:stretch>
        </p:blipFill>
        <p:spPr>
          <a:xfrm>
            <a:off x="1736150" y="1217729"/>
            <a:ext cx="8302021" cy="3354271"/>
          </a:xfrm>
          <a:prstGeom prst="rect">
            <a:avLst/>
          </a:prstGeom>
        </p:spPr>
      </p:pic>
      <p:grpSp>
        <p:nvGrpSpPr>
          <p:cNvPr id="116" name="组合 1"/>
          <p:cNvGrpSpPr/>
          <p:nvPr/>
        </p:nvGrpSpPr>
        <p:grpSpPr>
          <a:xfrm>
            <a:off x="1914548" y="4775520"/>
            <a:ext cx="8207741" cy="1564639"/>
            <a:chOff x="1914548" y="4775520"/>
            <a:chExt cx="8207741" cy="1564639"/>
          </a:xfrm>
        </p:grpSpPr>
        <p:sp>
          <p:nvSpPr>
            <p:cNvPr id="1048737" name="TextBox 19"/>
            <p:cNvSpPr txBox="1"/>
            <p:nvPr/>
          </p:nvSpPr>
          <p:spPr>
            <a:xfrm>
              <a:off x="3549034" y="4775520"/>
              <a:ext cx="6573255" cy="1564639"/>
            </a:xfrm>
            <a:prstGeom prst="rect">
              <a:avLst/>
            </a:prstGeom>
            <a:noFill/>
          </p:spPr>
          <p:txBody>
            <a:bodyPr wrap="square" lIns="91440" tIns="45720" rIns="91440" bIns="45720" rtlCol="0">
              <a:spAutoFit/>
            </a:bodyPr>
            <a:lstStyle/>
            <a:p>
              <a:pPr>
                <a:lnSpc>
                  <a:spcPct val="150000"/>
                </a:lnSpc>
              </a:pPr>
              <a:r>
                <a:rPr lang="en" altLang="zh-CN" sz="1600" dirty="0">
                  <a:solidFill>
                    <a:schemeClr val="tx1">
                      <a:lumMod val="75000"/>
                      <a:lumOff val="25000"/>
                    </a:schemeClr>
                  </a:solidFill>
                  <a:cs typeface="+mn-ea"/>
                  <a:sym typeface="+mn-lt"/>
                </a:rPr>
                <a:t>GBDT</a:t>
              </a:r>
              <a:r>
                <a:rPr lang="zh-CN" altLang="en" sz="1600" dirty="0">
                  <a:solidFill>
                    <a:schemeClr val="tx1">
                      <a:lumMod val="75000"/>
                      <a:lumOff val="25000"/>
                    </a:schemeClr>
                  </a:solidFill>
                  <a:cs typeface="+mn-ea"/>
                  <a:sym typeface="+mn-lt"/>
                </a:rPr>
                <a:t>，</a:t>
              </a:r>
              <a:r>
                <a:rPr lang="zh-CN" altLang="en-US" sz="1600" dirty="0">
                  <a:solidFill>
                    <a:schemeClr val="tx1">
                      <a:lumMod val="75000"/>
                      <a:lumOff val="25000"/>
                    </a:schemeClr>
                  </a:solidFill>
                  <a:cs typeface="+mn-ea"/>
                  <a:sym typeface="+mn-lt"/>
                </a:rPr>
                <a:t>可以理解为自动进行多维度的特征组合与特征筛选的过程</a:t>
              </a:r>
            </a:p>
            <a:p>
              <a:pPr marL="285750" indent="-285750">
                <a:lnSpc>
                  <a:spcPct val="150000"/>
                </a:lnSpc>
                <a:buFont typeface="Arial" panose="020B0604020202020204" pitchFamily="34" charset="0"/>
                <a:buChar char="•"/>
              </a:pPr>
              <a:r>
                <a:rPr lang="zh-CN" altLang="en-US" sz="1600" dirty="0">
                  <a:solidFill>
                    <a:schemeClr val="tx1">
                      <a:lumMod val="75000"/>
                      <a:lumOff val="25000"/>
                    </a:schemeClr>
                  </a:solidFill>
                  <a:cs typeface="+mn-ea"/>
                  <a:sym typeface="+mn-lt"/>
                </a:rPr>
                <a:t>回归树中，每个节点的分裂是一个自然的特征选择的过程</a:t>
              </a:r>
            </a:p>
            <a:p>
              <a:pPr marL="285750" indent="-285750">
                <a:lnSpc>
                  <a:spcPct val="150000"/>
                </a:lnSpc>
                <a:buFont typeface="Arial" panose="020B0604020202020204" pitchFamily="34" charset="0"/>
                <a:buChar char="•"/>
              </a:pPr>
              <a:r>
                <a:rPr lang="zh-CN" altLang="en-US" sz="1600" dirty="0">
                  <a:solidFill>
                    <a:schemeClr val="tx1">
                      <a:lumMod val="75000"/>
                      <a:lumOff val="25000"/>
                    </a:schemeClr>
                  </a:solidFill>
                  <a:cs typeface="+mn-ea"/>
                  <a:sym typeface="+mn-lt"/>
                </a:rPr>
                <a:t>多层节点的结构对特征进行了有效的自动组合</a:t>
              </a:r>
            </a:p>
            <a:p>
              <a:pPr marL="285750" indent="-285750">
                <a:lnSpc>
                  <a:spcPct val="150000"/>
                </a:lnSpc>
                <a:buFont typeface="Arial" panose="020B0604020202020204" pitchFamily="34" charset="0"/>
                <a:buChar char="•"/>
              </a:pPr>
              <a:r>
                <a:rPr lang="zh-CN" altLang="en-US" sz="1600" dirty="0">
                  <a:solidFill>
                    <a:schemeClr val="tx1">
                      <a:lumMod val="75000"/>
                      <a:lumOff val="25000"/>
                    </a:schemeClr>
                  </a:solidFill>
                  <a:cs typeface="+mn-ea"/>
                  <a:sym typeface="+mn-lt"/>
                </a:rPr>
                <a:t>不同的样本，会有不同的特征选择以及特征组合</a:t>
              </a:r>
            </a:p>
          </p:txBody>
        </p:sp>
        <p:grpSp>
          <p:nvGrpSpPr>
            <p:cNvPr id="117" name="组合 3"/>
            <p:cNvGrpSpPr/>
            <p:nvPr/>
          </p:nvGrpSpPr>
          <p:grpSpPr>
            <a:xfrm>
              <a:off x="1914548" y="4901383"/>
              <a:ext cx="1372475" cy="1372475"/>
              <a:chOff x="1112882" y="2243179"/>
              <a:chExt cx="1372475" cy="1372475"/>
            </a:xfrm>
          </p:grpSpPr>
          <p:grpSp>
            <p:nvGrpSpPr>
              <p:cNvPr id="118" name="Group 47"/>
              <p:cNvGrpSpPr/>
              <p:nvPr/>
            </p:nvGrpSpPr>
            <p:grpSpPr>
              <a:xfrm>
                <a:off x="1112882" y="2243179"/>
                <a:ext cx="1372475" cy="1372475"/>
                <a:chOff x="5568818" y="4268069"/>
                <a:chExt cx="1054364" cy="1054364"/>
              </a:xfrm>
              <a:solidFill>
                <a:schemeClr val="accent2"/>
              </a:solidFill>
            </p:grpSpPr>
            <p:sp>
              <p:nvSpPr>
                <p:cNvPr id="1048738" name="Rectangle 48"/>
                <p:cNvSpPr/>
                <p:nvPr/>
              </p:nvSpPr>
              <p:spPr>
                <a:xfrm>
                  <a:off x="5568818" y="4268069"/>
                  <a:ext cx="1054364" cy="1054364"/>
                </a:xfrm>
                <a:prstGeom prst="rect">
                  <a:avLst/>
                </a:prstGeom>
                <a:grpFill/>
                <a:ln w="635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pPr>
                  <a:endParaRPr kumimoji="0" lang="id-ID" sz="1800" b="0" i="0" u="none" strike="noStrike" kern="0" cap="none" spc="0" normalizeH="0" baseline="0" noProof="0">
                    <a:ln>
                      <a:noFill/>
                    </a:ln>
                    <a:solidFill>
                      <a:prstClr val="white"/>
                    </a:solidFill>
                    <a:effectLst/>
                    <a:uLnTx/>
                    <a:uFillTx/>
                    <a:cs typeface="+mn-ea"/>
                    <a:sym typeface="+mn-lt"/>
                  </a:endParaRPr>
                </a:p>
              </p:txBody>
            </p:sp>
            <p:sp>
              <p:nvSpPr>
                <p:cNvPr id="1048739" name="Rectangle 49"/>
                <p:cNvSpPr/>
                <p:nvPr/>
              </p:nvSpPr>
              <p:spPr>
                <a:xfrm>
                  <a:off x="5568818" y="5235563"/>
                  <a:ext cx="1054364" cy="86870"/>
                </a:xfrm>
                <a:prstGeom prst="rect">
                  <a:avLst/>
                </a:prstGeom>
                <a:grp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pPr>
                  <a:endParaRPr kumimoji="0" lang="id-ID" sz="1800" b="0" i="0" u="none" strike="noStrike" kern="0" cap="none" spc="0" normalizeH="0" baseline="0" noProof="0">
                    <a:ln>
                      <a:noFill/>
                    </a:ln>
                    <a:solidFill>
                      <a:prstClr val="white"/>
                    </a:solidFill>
                    <a:effectLst/>
                    <a:uLnTx/>
                    <a:uFillTx/>
                    <a:cs typeface="+mn-ea"/>
                    <a:sym typeface="+mn-lt"/>
                  </a:endParaRPr>
                </a:p>
              </p:txBody>
            </p:sp>
          </p:grpSp>
          <p:grpSp>
            <p:nvGrpSpPr>
              <p:cNvPr id="119" name="Group 20"/>
              <p:cNvGrpSpPr/>
              <p:nvPr/>
            </p:nvGrpSpPr>
            <p:grpSpPr>
              <a:xfrm>
                <a:off x="1521415" y="2554389"/>
                <a:ext cx="617837" cy="618015"/>
                <a:chOff x="0" y="4763"/>
                <a:chExt cx="5500688" cy="5502275"/>
              </a:xfrm>
              <a:solidFill>
                <a:sysClr val="window" lastClr="FFFFFF"/>
              </a:solidFill>
            </p:grpSpPr>
            <p:sp>
              <p:nvSpPr>
                <p:cNvPr id="1048740" name="Freeform 5"/>
                <p:cNvSpPr>
                  <a:spLocks noEditPoints="1"/>
                </p:cNvSpPr>
                <p:nvPr/>
              </p:nvSpPr>
              <p:spPr bwMode="auto">
                <a:xfrm>
                  <a:off x="0" y="4763"/>
                  <a:ext cx="5500688" cy="5502275"/>
                </a:xfrm>
                <a:custGeom>
                  <a:avLst/>
                  <a:gdLst>
                    <a:gd name="T0" fmla="*/ 1007 w 1464"/>
                    <a:gd name="T1" fmla="*/ 0 h 1464"/>
                    <a:gd name="T2" fmla="*/ 549 w 1464"/>
                    <a:gd name="T3" fmla="*/ 458 h 1464"/>
                    <a:gd name="T4" fmla="*/ 582 w 1464"/>
                    <a:gd name="T5" fmla="*/ 624 h 1464"/>
                    <a:gd name="T6" fmla="*/ 26 w 1464"/>
                    <a:gd name="T7" fmla="*/ 1179 h 1464"/>
                    <a:gd name="T8" fmla="*/ 0 w 1464"/>
                    <a:gd name="T9" fmla="*/ 1235 h 1464"/>
                    <a:gd name="T10" fmla="*/ 0 w 1464"/>
                    <a:gd name="T11" fmla="*/ 1373 h 1464"/>
                    <a:gd name="T12" fmla="*/ 91 w 1464"/>
                    <a:gd name="T13" fmla="*/ 1464 h 1464"/>
                    <a:gd name="T14" fmla="*/ 229 w 1464"/>
                    <a:gd name="T15" fmla="*/ 1464 h 1464"/>
                    <a:gd name="T16" fmla="*/ 285 w 1464"/>
                    <a:gd name="T17" fmla="*/ 1438 h 1464"/>
                    <a:gd name="T18" fmla="*/ 350 w 1464"/>
                    <a:gd name="T19" fmla="*/ 1373 h 1464"/>
                    <a:gd name="T20" fmla="*/ 458 w 1464"/>
                    <a:gd name="T21" fmla="*/ 1373 h 1464"/>
                    <a:gd name="T22" fmla="*/ 549 w 1464"/>
                    <a:gd name="T23" fmla="*/ 1281 h 1464"/>
                    <a:gd name="T24" fmla="*/ 549 w 1464"/>
                    <a:gd name="T25" fmla="*/ 1190 h 1464"/>
                    <a:gd name="T26" fmla="*/ 641 w 1464"/>
                    <a:gd name="T27" fmla="*/ 1190 h 1464"/>
                    <a:gd name="T28" fmla="*/ 732 w 1464"/>
                    <a:gd name="T29" fmla="*/ 1098 h 1464"/>
                    <a:gd name="T30" fmla="*/ 732 w 1464"/>
                    <a:gd name="T31" fmla="*/ 991 h 1464"/>
                    <a:gd name="T32" fmla="*/ 841 w 1464"/>
                    <a:gd name="T33" fmla="*/ 882 h 1464"/>
                    <a:gd name="T34" fmla="*/ 1007 w 1464"/>
                    <a:gd name="T35" fmla="*/ 915 h 1464"/>
                    <a:gd name="T36" fmla="*/ 1464 w 1464"/>
                    <a:gd name="T37" fmla="*/ 458 h 1464"/>
                    <a:gd name="T38" fmla="*/ 1007 w 1464"/>
                    <a:gd name="T39" fmla="*/ 0 h 1464"/>
                    <a:gd name="T40" fmla="*/ 1007 w 1464"/>
                    <a:gd name="T41" fmla="*/ 824 h 1464"/>
                    <a:gd name="T42" fmla="*/ 822 w 1464"/>
                    <a:gd name="T43" fmla="*/ 772 h 1464"/>
                    <a:gd name="T44" fmla="*/ 806 w 1464"/>
                    <a:gd name="T45" fmla="*/ 787 h 1464"/>
                    <a:gd name="T46" fmla="*/ 755 w 1464"/>
                    <a:gd name="T47" fmla="*/ 839 h 1464"/>
                    <a:gd name="T48" fmla="*/ 667 w 1464"/>
                    <a:gd name="T49" fmla="*/ 926 h 1464"/>
                    <a:gd name="T50" fmla="*/ 641 w 1464"/>
                    <a:gd name="T51" fmla="*/ 991 h 1464"/>
                    <a:gd name="T52" fmla="*/ 641 w 1464"/>
                    <a:gd name="T53" fmla="*/ 1098 h 1464"/>
                    <a:gd name="T54" fmla="*/ 549 w 1464"/>
                    <a:gd name="T55" fmla="*/ 1098 h 1464"/>
                    <a:gd name="T56" fmla="*/ 458 w 1464"/>
                    <a:gd name="T57" fmla="*/ 1190 h 1464"/>
                    <a:gd name="T58" fmla="*/ 458 w 1464"/>
                    <a:gd name="T59" fmla="*/ 1281 h 1464"/>
                    <a:gd name="T60" fmla="*/ 350 w 1464"/>
                    <a:gd name="T61" fmla="*/ 1281 h 1464"/>
                    <a:gd name="T62" fmla="*/ 286 w 1464"/>
                    <a:gd name="T63" fmla="*/ 1308 h 1464"/>
                    <a:gd name="T64" fmla="*/ 221 w 1464"/>
                    <a:gd name="T65" fmla="*/ 1373 h 1464"/>
                    <a:gd name="T66" fmla="*/ 92 w 1464"/>
                    <a:gd name="T67" fmla="*/ 1373 h 1464"/>
                    <a:gd name="T68" fmla="*/ 92 w 1464"/>
                    <a:gd name="T69" fmla="*/ 1242 h 1464"/>
                    <a:gd name="T70" fmla="*/ 625 w 1464"/>
                    <a:gd name="T71" fmla="*/ 709 h 1464"/>
                    <a:gd name="T72" fmla="*/ 625 w 1464"/>
                    <a:gd name="T73" fmla="*/ 710 h 1464"/>
                    <a:gd name="T74" fmla="*/ 692 w 1464"/>
                    <a:gd name="T75" fmla="*/ 642 h 1464"/>
                    <a:gd name="T76" fmla="*/ 641 w 1464"/>
                    <a:gd name="T77" fmla="*/ 458 h 1464"/>
                    <a:gd name="T78" fmla="*/ 1007 w 1464"/>
                    <a:gd name="T79" fmla="*/ 92 h 1464"/>
                    <a:gd name="T80" fmla="*/ 1373 w 1464"/>
                    <a:gd name="T81" fmla="*/ 458 h 1464"/>
                    <a:gd name="T82" fmla="*/ 1007 w 1464"/>
                    <a:gd name="T83" fmla="*/ 824 h 1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64" h="1464">
                      <a:moveTo>
                        <a:pt x="1007" y="0"/>
                      </a:moveTo>
                      <a:cubicBezTo>
                        <a:pt x="754" y="0"/>
                        <a:pt x="549" y="205"/>
                        <a:pt x="549" y="458"/>
                      </a:cubicBezTo>
                      <a:cubicBezTo>
                        <a:pt x="549" y="516"/>
                        <a:pt x="561" y="572"/>
                        <a:pt x="582" y="624"/>
                      </a:cubicBezTo>
                      <a:cubicBezTo>
                        <a:pt x="26" y="1179"/>
                        <a:pt x="26" y="1179"/>
                        <a:pt x="26" y="1179"/>
                      </a:cubicBezTo>
                      <a:cubicBezTo>
                        <a:pt x="10" y="1195"/>
                        <a:pt x="0" y="1211"/>
                        <a:pt x="0" y="1235"/>
                      </a:cubicBezTo>
                      <a:cubicBezTo>
                        <a:pt x="0" y="1373"/>
                        <a:pt x="0" y="1373"/>
                        <a:pt x="0" y="1373"/>
                      </a:cubicBezTo>
                      <a:cubicBezTo>
                        <a:pt x="0" y="1422"/>
                        <a:pt x="42" y="1464"/>
                        <a:pt x="91" y="1464"/>
                      </a:cubicBezTo>
                      <a:cubicBezTo>
                        <a:pt x="229" y="1464"/>
                        <a:pt x="229" y="1464"/>
                        <a:pt x="229" y="1464"/>
                      </a:cubicBezTo>
                      <a:cubicBezTo>
                        <a:pt x="253" y="1464"/>
                        <a:pt x="269" y="1454"/>
                        <a:pt x="285" y="1438"/>
                      </a:cubicBezTo>
                      <a:cubicBezTo>
                        <a:pt x="350" y="1373"/>
                        <a:pt x="350" y="1373"/>
                        <a:pt x="350" y="1373"/>
                      </a:cubicBezTo>
                      <a:cubicBezTo>
                        <a:pt x="458" y="1373"/>
                        <a:pt x="458" y="1373"/>
                        <a:pt x="458" y="1373"/>
                      </a:cubicBezTo>
                      <a:cubicBezTo>
                        <a:pt x="508" y="1373"/>
                        <a:pt x="549" y="1332"/>
                        <a:pt x="549" y="1281"/>
                      </a:cubicBezTo>
                      <a:cubicBezTo>
                        <a:pt x="549" y="1190"/>
                        <a:pt x="549" y="1190"/>
                        <a:pt x="549" y="1190"/>
                      </a:cubicBezTo>
                      <a:cubicBezTo>
                        <a:pt x="641" y="1190"/>
                        <a:pt x="641" y="1190"/>
                        <a:pt x="641" y="1190"/>
                      </a:cubicBezTo>
                      <a:cubicBezTo>
                        <a:pt x="691" y="1190"/>
                        <a:pt x="732" y="1149"/>
                        <a:pt x="732" y="1098"/>
                      </a:cubicBezTo>
                      <a:cubicBezTo>
                        <a:pt x="732" y="991"/>
                        <a:pt x="732" y="991"/>
                        <a:pt x="732" y="991"/>
                      </a:cubicBezTo>
                      <a:cubicBezTo>
                        <a:pt x="841" y="882"/>
                        <a:pt x="841" y="882"/>
                        <a:pt x="841" y="882"/>
                      </a:cubicBezTo>
                      <a:cubicBezTo>
                        <a:pt x="892" y="903"/>
                        <a:pt x="948" y="915"/>
                        <a:pt x="1007" y="915"/>
                      </a:cubicBezTo>
                      <a:cubicBezTo>
                        <a:pt x="1259" y="915"/>
                        <a:pt x="1464" y="710"/>
                        <a:pt x="1464" y="458"/>
                      </a:cubicBezTo>
                      <a:cubicBezTo>
                        <a:pt x="1464" y="205"/>
                        <a:pt x="1259" y="0"/>
                        <a:pt x="1007" y="0"/>
                      </a:cubicBezTo>
                      <a:close/>
                      <a:moveTo>
                        <a:pt x="1007" y="824"/>
                      </a:moveTo>
                      <a:cubicBezTo>
                        <a:pt x="939" y="824"/>
                        <a:pt x="876" y="804"/>
                        <a:pt x="822" y="772"/>
                      </a:cubicBezTo>
                      <a:cubicBezTo>
                        <a:pt x="806" y="787"/>
                        <a:pt x="806" y="787"/>
                        <a:pt x="806" y="787"/>
                      </a:cubicBezTo>
                      <a:cubicBezTo>
                        <a:pt x="755" y="839"/>
                        <a:pt x="755" y="839"/>
                        <a:pt x="755" y="839"/>
                      </a:cubicBezTo>
                      <a:cubicBezTo>
                        <a:pt x="667" y="926"/>
                        <a:pt x="667" y="926"/>
                        <a:pt x="667" y="926"/>
                      </a:cubicBezTo>
                      <a:cubicBezTo>
                        <a:pt x="650" y="943"/>
                        <a:pt x="641" y="967"/>
                        <a:pt x="641" y="991"/>
                      </a:cubicBezTo>
                      <a:cubicBezTo>
                        <a:pt x="641" y="1098"/>
                        <a:pt x="641" y="1098"/>
                        <a:pt x="641" y="1098"/>
                      </a:cubicBezTo>
                      <a:cubicBezTo>
                        <a:pt x="549" y="1098"/>
                        <a:pt x="549" y="1098"/>
                        <a:pt x="549" y="1098"/>
                      </a:cubicBezTo>
                      <a:cubicBezTo>
                        <a:pt x="499" y="1098"/>
                        <a:pt x="458" y="1139"/>
                        <a:pt x="458" y="1190"/>
                      </a:cubicBezTo>
                      <a:cubicBezTo>
                        <a:pt x="458" y="1281"/>
                        <a:pt x="458" y="1281"/>
                        <a:pt x="458" y="1281"/>
                      </a:cubicBezTo>
                      <a:cubicBezTo>
                        <a:pt x="350" y="1281"/>
                        <a:pt x="350" y="1281"/>
                        <a:pt x="350" y="1281"/>
                      </a:cubicBezTo>
                      <a:cubicBezTo>
                        <a:pt x="326" y="1281"/>
                        <a:pt x="303" y="1291"/>
                        <a:pt x="286" y="1308"/>
                      </a:cubicBezTo>
                      <a:cubicBezTo>
                        <a:pt x="221" y="1373"/>
                        <a:pt x="221" y="1373"/>
                        <a:pt x="221" y="1373"/>
                      </a:cubicBezTo>
                      <a:cubicBezTo>
                        <a:pt x="92" y="1373"/>
                        <a:pt x="92" y="1373"/>
                        <a:pt x="92" y="1373"/>
                      </a:cubicBezTo>
                      <a:cubicBezTo>
                        <a:pt x="92" y="1242"/>
                        <a:pt x="92" y="1242"/>
                        <a:pt x="92" y="1242"/>
                      </a:cubicBezTo>
                      <a:cubicBezTo>
                        <a:pt x="625" y="709"/>
                        <a:pt x="625" y="709"/>
                        <a:pt x="625" y="709"/>
                      </a:cubicBezTo>
                      <a:cubicBezTo>
                        <a:pt x="625" y="709"/>
                        <a:pt x="625" y="709"/>
                        <a:pt x="625" y="710"/>
                      </a:cubicBezTo>
                      <a:cubicBezTo>
                        <a:pt x="692" y="642"/>
                        <a:pt x="692" y="642"/>
                        <a:pt x="692" y="642"/>
                      </a:cubicBezTo>
                      <a:cubicBezTo>
                        <a:pt x="660" y="588"/>
                        <a:pt x="641" y="525"/>
                        <a:pt x="641" y="458"/>
                      </a:cubicBezTo>
                      <a:cubicBezTo>
                        <a:pt x="641" y="255"/>
                        <a:pt x="805" y="92"/>
                        <a:pt x="1007" y="92"/>
                      </a:cubicBezTo>
                      <a:cubicBezTo>
                        <a:pt x="1209" y="92"/>
                        <a:pt x="1373" y="255"/>
                        <a:pt x="1373" y="458"/>
                      </a:cubicBezTo>
                      <a:cubicBezTo>
                        <a:pt x="1373" y="660"/>
                        <a:pt x="1209" y="824"/>
                        <a:pt x="1007" y="82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pPr>
                  <a:endParaRPr kumimoji="0" lang="id-ID" sz="1800" b="0" i="0" u="none" strike="noStrike" kern="0" cap="none" spc="0" normalizeH="0" baseline="0" noProof="0">
                    <a:ln>
                      <a:noFill/>
                    </a:ln>
                    <a:solidFill>
                      <a:prstClr val="black"/>
                    </a:solidFill>
                    <a:effectLst/>
                    <a:uLnTx/>
                    <a:uFillTx/>
                    <a:cs typeface="+mn-ea"/>
                    <a:sym typeface="+mn-lt"/>
                  </a:endParaRPr>
                </a:p>
              </p:txBody>
            </p:sp>
            <p:sp>
              <p:nvSpPr>
                <p:cNvPr id="1048741" name="Freeform 6"/>
                <p:cNvSpPr>
                  <a:spLocks noEditPoints="1"/>
                </p:cNvSpPr>
                <p:nvPr/>
              </p:nvSpPr>
              <p:spPr bwMode="auto">
                <a:xfrm>
                  <a:off x="3436938" y="685801"/>
                  <a:ext cx="1374775" cy="1390650"/>
                </a:xfrm>
                <a:custGeom>
                  <a:avLst/>
                  <a:gdLst>
                    <a:gd name="T0" fmla="*/ 358 w 366"/>
                    <a:gd name="T1" fmla="*/ 196 h 370"/>
                    <a:gd name="T2" fmla="*/ 172 w 366"/>
                    <a:gd name="T3" fmla="*/ 10 h 370"/>
                    <a:gd name="T4" fmla="*/ 132 w 366"/>
                    <a:gd name="T5" fmla="*/ 5 h 370"/>
                    <a:gd name="T6" fmla="*/ 3 w 366"/>
                    <a:gd name="T7" fmla="*/ 134 h 370"/>
                    <a:gd name="T8" fmla="*/ 0 w 366"/>
                    <a:gd name="T9" fmla="*/ 149 h 370"/>
                    <a:gd name="T10" fmla="*/ 8 w 366"/>
                    <a:gd name="T11" fmla="*/ 174 h 370"/>
                    <a:gd name="T12" fmla="*/ 194 w 366"/>
                    <a:gd name="T13" fmla="*/ 360 h 370"/>
                    <a:gd name="T14" fmla="*/ 234 w 366"/>
                    <a:gd name="T15" fmla="*/ 366 h 370"/>
                    <a:gd name="T16" fmla="*/ 364 w 366"/>
                    <a:gd name="T17" fmla="*/ 236 h 370"/>
                    <a:gd name="T18" fmla="*/ 366 w 366"/>
                    <a:gd name="T19" fmla="*/ 222 h 370"/>
                    <a:gd name="T20" fmla="*/ 358 w 366"/>
                    <a:gd name="T21" fmla="*/ 196 h 370"/>
                    <a:gd name="T22" fmla="*/ 221 w 366"/>
                    <a:gd name="T23" fmla="*/ 323 h 370"/>
                    <a:gd name="T24" fmla="*/ 46 w 366"/>
                    <a:gd name="T25" fmla="*/ 149 h 370"/>
                    <a:gd name="T26" fmla="*/ 146 w 366"/>
                    <a:gd name="T27" fmla="*/ 48 h 370"/>
                    <a:gd name="T28" fmla="*/ 320 w 366"/>
                    <a:gd name="T29" fmla="*/ 222 h 370"/>
                    <a:gd name="T30" fmla="*/ 221 w 366"/>
                    <a:gd name="T31" fmla="*/ 32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6" h="370">
                      <a:moveTo>
                        <a:pt x="358" y="196"/>
                      </a:moveTo>
                      <a:cubicBezTo>
                        <a:pt x="306" y="125"/>
                        <a:pt x="244" y="62"/>
                        <a:pt x="172" y="10"/>
                      </a:cubicBezTo>
                      <a:cubicBezTo>
                        <a:pt x="161" y="2"/>
                        <a:pt x="146" y="0"/>
                        <a:pt x="132" y="5"/>
                      </a:cubicBezTo>
                      <a:cubicBezTo>
                        <a:pt x="68" y="27"/>
                        <a:pt x="25" y="71"/>
                        <a:pt x="3" y="134"/>
                      </a:cubicBezTo>
                      <a:cubicBezTo>
                        <a:pt x="1" y="139"/>
                        <a:pt x="0" y="144"/>
                        <a:pt x="0" y="149"/>
                      </a:cubicBezTo>
                      <a:cubicBezTo>
                        <a:pt x="0" y="158"/>
                        <a:pt x="3" y="167"/>
                        <a:pt x="8" y="174"/>
                      </a:cubicBezTo>
                      <a:cubicBezTo>
                        <a:pt x="60" y="246"/>
                        <a:pt x="122" y="308"/>
                        <a:pt x="194" y="360"/>
                      </a:cubicBezTo>
                      <a:cubicBezTo>
                        <a:pt x="206" y="368"/>
                        <a:pt x="221" y="370"/>
                        <a:pt x="234" y="366"/>
                      </a:cubicBezTo>
                      <a:cubicBezTo>
                        <a:pt x="298" y="343"/>
                        <a:pt x="341" y="300"/>
                        <a:pt x="364" y="236"/>
                      </a:cubicBezTo>
                      <a:cubicBezTo>
                        <a:pt x="365" y="232"/>
                        <a:pt x="366" y="227"/>
                        <a:pt x="366" y="222"/>
                      </a:cubicBezTo>
                      <a:cubicBezTo>
                        <a:pt x="366" y="213"/>
                        <a:pt x="363" y="204"/>
                        <a:pt x="358" y="196"/>
                      </a:cubicBezTo>
                      <a:close/>
                      <a:moveTo>
                        <a:pt x="221" y="323"/>
                      </a:moveTo>
                      <a:cubicBezTo>
                        <a:pt x="153" y="274"/>
                        <a:pt x="94" y="215"/>
                        <a:pt x="46" y="149"/>
                      </a:cubicBezTo>
                      <a:cubicBezTo>
                        <a:pt x="63" y="99"/>
                        <a:pt x="97" y="66"/>
                        <a:pt x="146" y="48"/>
                      </a:cubicBezTo>
                      <a:cubicBezTo>
                        <a:pt x="213" y="96"/>
                        <a:pt x="272" y="155"/>
                        <a:pt x="320" y="222"/>
                      </a:cubicBezTo>
                      <a:cubicBezTo>
                        <a:pt x="302" y="272"/>
                        <a:pt x="269" y="305"/>
                        <a:pt x="221" y="32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pPr>
                  <a:endParaRPr kumimoji="0" lang="id-ID" sz="1800" b="0" i="0" u="none" strike="noStrike" kern="0" cap="none" spc="0" normalizeH="0" baseline="0" noProof="0">
                    <a:ln>
                      <a:noFill/>
                    </a:ln>
                    <a:solidFill>
                      <a:prstClr val="black"/>
                    </a:solidFill>
                    <a:effectLst/>
                    <a:uLnTx/>
                    <a:uFillTx/>
                    <a:cs typeface="+mn-ea"/>
                    <a:sym typeface="+mn-lt"/>
                  </a:endParaRPr>
                </a:p>
              </p:txBody>
            </p:sp>
          </p:grpSp>
        </p:grpSp>
      </p:gr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15"/>
                                        </p:tgtEl>
                                        <p:attrNameLst>
                                          <p:attrName>style.visibility</p:attrName>
                                        </p:attrNameLst>
                                      </p:cBhvr>
                                      <p:to>
                                        <p:strVal val="visible"/>
                                      </p:to>
                                    </p:set>
                                    <p:anim calcmode="lin" valueType="num">
                                      <p:cBhvr>
                                        <p:cTn id="7" dur="500" fill="hold"/>
                                        <p:tgtEl>
                                          <p:spTgt spid="115"/>
                                        </p:tgtEl>
                                        <p:attrNameLst>
                                          <p:attrName>ppt_w</p:attrName>
                                        </p:attrNameLst>
                                      </p:cBhvr>
                                      <p:tavLst>
                                        <p:tav tm="0">
                                          <p:val>
                                            <p:fltVal val="0"/>
                                          </p:val>
                                        </p:tav>
                                        <p:tav tm="100000">
                                          <p:val>
                                            <p:strVal val="#ppt_w"/>
                                          </p:val>
                                        </p:tav>
                                      </p:tavLst>
                                    </p:anim>
                                    <p:anim calcmode="lin" valueType="num">
                                      <p:cBhvr>
                                        <p:cTn id="8" dur="500" fill="hold"/>
                                        <p:tgtEl>
                                          <p:spTgt spid="115"/>
                                        </p:tgtEl>
                                        <p:attrNameLst>
                                          <p:attrName>ppt_h</p:attrName>
                                        </p:attrNameLst>
                                      </p:cBhvr>
                                      <p:tavLst>
                                        <p:tav tm="0">
                                          <p:val>
                                            <p:fltVal val="0"/>
                                          </p:val>
                                        </p:tav>
                                        <p:tav tm="100000">
                                          <p:val>
                                            <p:strVal val="#ppt_h"/>
                                          </p:val>
                                        </p:tav>
                                      </p:tavLst>
                                    </p:anim>
                                    <p:animEffect transition="in" filter="fade">
                                      <p:cBhvr>
                                        <p:cTn id="9" dur="500"/>
                                        <p:tgtEl>
                                          <p:spTgt spid="115"/>
                                        </p:tgtEl>
                                      </p:cBhvr>
                                    </p:animEffect>
                                  </p:childTnLst>
                                </p:cTn>
                              </p:par>
                              <p:par>
                                <p:cTn id="10" presetID="22" presetClass="entr" presetSubtype="8" fill="hold" nodeType="withEffect">
                                  <p:stCondLst>
                                    <p:cond delay="0"/>
                                  </p:stCondLst>
                                  <p:childTnLst>
                                    <p:set>
                                      <p:cBhvr>
                                        <p:cTn id="11" dur="1" fill="hold">
                                          <p:stCondLst>
                                            <p:cond delay="0"/>
                                          </p:stCondLst>
                                        </p:cTn>
                                        <p:tgtEl>
                                          <p:spTgt spid="114"/>
                                        </p:tgtEl>
                                        <p:attrNameLst>
                                          <p:attrName>style.visibility</p:attrName>
                                        </p:attrNameLst>
                                      </p:cBhvr>
                                      <p:to>
                                        <p:strVal val="visible"/>
                                      </p:to>
                                    </p:set>
                                    <p:animEffect transition="in" filter="wipe(left)">
                                      <p:cBhvr>
                                        <p:cTn id="12" dur="750"/>
                                        <p:tgtEl>
                                          <p:spTgt spid="114"/>
                                        </p:tgtEl>
                                      </p:cBhvr>
                                    </p:animEffect>
                                  </p:childTnLst>
                                </p:cTn>
                              </p:par>
                            </p:childTnLst>
                          </p:cTn>
                        </p:par>
                        <p:par>
                          <p:cTn id="13" fill="hold">
                            <p:stCondLst>
                              <p:cond delay="750"/>
                            </p:stCondLst>
                            <p:childTnLst>
                              <p:par>
                                <p:cTn id="14" presetID="10" presetClass="entr" presetSubtype="0" fill="hold" nodeType="afterEffect">
                                  <p:stCondLst>
                                    <p:cond delay="0"/>
                                  </p:stCondLst>
                                  <p:childTnLst>
                                    <p:set>
                                      <p:cBhvr>
                                        <p:cTn id="15" dur="1" fill="hold">
                                          <p:stCondLst>
                                            <p:cond delay="0"/>
                                          </p:stCondLst>
                                        </p:cTn>
                                        <p:tgtEl>
                                          <p:spTgt spid="2097164"/>
                                        </p:tgtEl>
                                        <p:attrNameLst>
                                          <p:attrName>style.visibility</p:attrName>
                                        </p:attrNameLst>
                                      </p:cBhvr>
                                      <p:to>
                                        <p:strVal val="visible"/>
                                      </p:to>
                                    </p:set>
                                    <p:animEffect transition="in" filter="fade">
                                      <p:cBhvr>
                                        <p:cTn id="16" dur="500"/>
                                        <p:tgtEl>
                                          <p:spTgt spid="2097164"/>
                                        </p:tgtEl>
                                      </p:cBhvr>
                                    </p:animEffect>
                                  </p:childTnLst>
                                </p:cTn>
                              </p:par>
                              <p:par>
                                <p:cTn id="17" presetID="10" presetClass="entr" presetSubtype="0" fill="hold" nodeType="withEffect">
                                  <p:stCondLst>
                                    <p:cond delay="0"/>
                                  </p:stCondLst>
                                  <p:childTnLst>
                                    <p:set>
                                      <p:cBhvr>
                                        <p:cTn id="18" dur="1" fill="hold">
                                          <p:stCondLst>
                                            <p:cond delay="0"/>
                                          </p:stCondLst>
                                        </p:cTn>
                                        <p:tgtEl>
                                          <p:spTgt spid="116"/>
                                        </p:tgtEl>
                                        <p:attrNameLst>
                                          <p:attrName>style.visibility</p:attrName>
                                        </p:attrNameLst>
                                      </p:cBhvr>
                                      <p:to>
                                        <p:strVal val="visible"/>
                                      </p:to>
                                    </p:set>
                                    <p:animEffect transition="in" filter="fade">
                                      <p:cBhvr>
                                        <p:cTn id="19"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 name="组合 121"/>
          <p:cNvGrpSpPr/>
          <p:nvPr/>
        </p:nvGrpSpPr>
        <p:grpSpPr>
          <a:xfrm>
            <a:off x="723900" y="303571"/>
            <a:ext cx="11468099" cy="584775"/>
            <a:chOff x="723900" y="303571"/>
            <a:chExt cx="11468099" cy="584775"/>
          </a:xfrm>
        </p:grpSpPr>
        <p:sp>
          <p:nvSpPr>
            <p:cNvPr id="1048745" name="矩形 7"/>
            <p:cNvSpPr/>
            <p:nvPr/>
          </p:nvSpPr>
          <p:spPr>
            <a:xfrm>
              <a:off x="723900" y="354013"/>
              <a:ext cx="11468099" cy="523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746" name="文本框 9"/>
            <p:cNvSpPr txBox="1"/>
            <p:nvPr/>
          </p:nvSpPr>
          <p:spPr>
            <a:xfrm>
              <a:off x="1098102" y="303571"/>
              <a:ext cx="4126593" cy="584775"/>
            </a:xfrm>
            <a:prstGeom prst="rect">
              <a:avLst/>
            </a:prstGeom>
            <a:noFill/>
          </p:spPr>
          <p:txBody>
            <a:bodyPr wrap="square" rtlCol="0">
              <a:spAutoFit/>
            </a:bodyPr>
            <a:lstStyle/>
            <a:p>
              <a:pPr lvl="0"/>
              <a:r>
                <a:rPr lang="zh-CN" altLang="en-US" sz="3200" b="1" spc="500" dirty="0">
                  <a:solidFill>
                    <a:schemeClr val="bg1"/>
                  </a:solidFill>
                  <a:cs typeface="+mn-ea"/>
                  <a:sym typeface="+mn-lt"/>
                </a:rPr>
                <a:t>负梯度与残差</a:t>
              </a:r>
            </a:p>
          </p:txBody>
        </p:sp>
      </p:grpSp>
      <p:grpSp>
        <p:nvGrpSpPr>
          <p:cNvPr id="124"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1048747" name="同心圆 98"/>
            <p:cNvSpPr/>
            <p:nvPr/>
          </p:nvSpPr>
          <p:spPr>
            <a:xfrm>
              <a:off x="304800" y="673100"/>
              <a:ext cx="4000500" cy="4000500"/>
            </a:xfrm>
            <a:prstGeom prst="donut">
              <a:avLst>
                <a:gd name="adj" fmla="val 4879"/>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lumMod val="75000"/>
                    <a:lumOff val="25000"/>
                  </a:schemeClr>
                </a:solidFill>
                <a:cs typeface="+mn-ea"/>
                <a:sym typeface="+mn-lt"/>
              </a:endParaRPr>
            </a:p>
          </p:txBody>
        </p:sp>
        <p:sp>
          <p:nvSpPr>
            <p:cNvPr id="1048748" name="椭圆 6"/>
            <p:cNvSpPr/>
            <p:nvPr/>
          </p:nvSpPr>
          <p:spPr>
            <a:xfrm>
              <a:off x="392112" y="760412"/>
              <a:ext cx="3825876"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cs typeface="+mn-ea"/>
                  <a:sym typeface="+mn-lt"/>
                </a:rPr>
                <a:t>02</a:t>
              </a:r>
              <a:endParaRPr lang="zh-CN" altLang="en-US" b="1" dirty="0">
                <a:solidFill>
                  <a:schemeClr val="tx1">
                    <a:lumMod val="75000"/>
                    <a:lumOff val="25000"/>
                  </a:schemeClr>
                </a:solidFill>
                <a:cs typeface="+mn-ea"/>
                <a:sym typeface="+mn-lt"/>
              </a:endParaRPr>
            </a:p>
          </p:txBody>
        </p:sp>
      </p:grpSp>
      <p:pic>
        <p:nvPicPr>
          <p:cNvPr id="2097192" name="图片 2097191"/>
          <p:cNvPicPr>
            <a:picLocks/>
          </p:cNvPicPr>
          <p:nvPr/>
        </p:nvPicPr>
        <p:blipFill>
          <a:blip r:embed="rId3"/>
          <a:stretch>
            <a:fillRect/>
          </a:stretch>
        </p:blipFill>
        <p:spPr>
          <a:xfrm>
            <a:off x="906769" y="1234098"/>
            <a:ext cx="4163811" cy="644063"/>
          </a:xfrm>
          <a:prstGeom prst="rect">
            <a:avLst/>
          </a:prstGeom>
        </p:spPr>
      </p:pic>
      <p:pic>
        <p:nvPicPr>
          <p:cNvPr id="2097194" name="图片 2097193"/>
          <p:cNvPicPr>
            <a:picLocks/>
          </p:cNvPicPr>
          <p:nvPr/>
        </p:nvPicPr>
        <p:blipFill>
          <a:blip r:embed="rId4"/>
          <a:stretch>
            <a:fillRect/>
          </a:stretch>
        </p:blipFill>
        <p:spPr>
          <a:xfrm>
            <a:off x="660399" y="2866860"/>
            <a:ext cx="6019729" cy="3070207"/>
          </a:xfrm>
          <a:prstGeom prst="rect">
            <a:avLst/>
          </a:prstGeom>
        </p:spPr>
      </p:pic>
      <p:pic>
        <p:nvPicPr>
          <p:cNvPr id="2097195" name="图片 2097194"/>
          <p:cNvPicPr>
            <a:picLocks/>
          </p:cNvPicPr>
          <p:nvPr/>
        </p:nvPicPr>
        <p:blipFill>
          <a:blip r:embed="rId5"/>
          <a:stretch>
            <a:fillRect/>
          </a:stretch>
        </p:blipFill>
        <p:spPr>
          <a:xfrm>
            <a:off x="1003300" y="1945959"/>
            <a:ext cx="4542339" cy="106778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24"/>
                                        </p:tgtEl>
                                        <p:attrNameLst>
                                          <p:attrName>style.visibility</p:attrName>
                                        </p:attrNameLst>
                                      </p:cBhvr>
                                      <p:to>
                                        <p:strVal val="visible"/>
                                      </p:to>
                                    </p:set>
                                    <p:anim calcmode="lin" valueType="num">
                                      <p:cBhvr>
                                        <p:cTn id="7" dur="500" fill="hold"/>
                                        <p:tgtEl>
                                          <p:spTgt spid="124"/>
                                        </p:tgtEl>
                                        <p:attrNameLst>
                                          <p:attrName>ppt_w</p:attrName>
                                        </p:attrNameLst>
                                      </p:cBhvr>
                                      <p:tavLst>
                                        <p:tav tm="0">
                                          <p:val>
                                            <p:fltVal val="0"/>
                                          </p:val>
                                        </p:tav>
                                        <p:tav tm="100000">
                                          <p:val>
                                            <p:strVal val="#ppt_w"/>
                                          </p:val>
                                        </p:tav>
                                      </p:tavLst>
                                    </p:anim>
                                    <p:anim calcmode="lin" valueType="num">
                                      <p:cBhvr>
                                        <p:cTn id="8" dur="500" fill="hold"/>
                                        <p:tgtEl>
                                          <p:spTgt spid="124"/>
                                        </p:tgtEl>
                                        <p:attrNameLst>
                                          <p:attrName>ppt_h</p:attrName>
                                        </p:attrNameLst>
                                      </p:cBhvr>
                                      <p:tavLst>
                                        <p:tav tm="0">
                                          <p:val>
                                            <p:fltVal val="0"/>
                                          </p:val>
                                        </p:tav>
                                        <p:tav tm="100000">
                                          <p:val>
                                            <p:strVal val="#ppt_h"/>
                                          </p:val>
                                        </p:tav>
                                      </p:tavLst>
                                    </p:anim>
                                    <p:animEffect transition="in" filter="fade">
                                      <p:cBhvr>
                                        <p:cTn id="9" dur="500"/>
                                        <p:tgtEl>
                                          <p:spTgt spid="124"/>
                                        </p:tgtEl>
                                      </p:cBhvr>
                                    </p:animEffect>
                                  </p:childTnLst>
                                </p:cTn>
                              </p:par>
                              <p:par>
                                <p:cTn id="10" presetID="22" presetClass="entr" presetSubtype="8" fill="hold" nodeType="withEffect">
                                  <p:stCondLst>
                                    <p:cond delay="0"/>
                                  </p:stCondLst>
                                  <p:childTnLst>
                                    <p:set>
                                      <p:cBhvr>
                                        <p:cTn id="11" dur="1" fill="hold">
                                          <p:stCondLst>
                                            <p:cond delay="0"/>
                                          </p:stCondLst>
                                        </p:cTn>
                                        <p:tgtEl>
                                          <p:spTgt spid="123"/>
                                        </p:tgtEl>
                                        <p:attrNameLst>
                                          <p:attrName>style.visibility</p:attrName>
                                        </p:attrNameLst>
                                      </p:cBhvr>
                                      <p:to>
                                        <p:strVal val="visible"/>
                                      </p:to>
                                    </p:set>
                                    <p:animEffect transition="in" filter="wipe(left)">
                                      <p:cBhvr>
                                        <p:cTn id="12" dur="75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52" name="TextBox 25"/>
          <p:cNvSpPr txBox="1"/>
          <p:nvPr/>
        </p:nvSpPr>
        <p:spPr>
          <a:xfrm>
            <a:off x="3424495" y="6588355"/>
            <a:ext cx="1800200"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pPr>
            <a:r>
              <a:rPr kumimoji="0" lang="en-US" altLang="zh-CN" sz="100" b="0" i="0" u="none" strike="noStrike" kern="0" cap="none" spc="0" normalizeH="0" baseline="0" noProof="0" dirty="0">
                <a:ln>
                  <a:noFill/>
                </a:ln>
                <a:solidFill>
                  <a:schemeClr val="bg1"/>
                </a:solidFill>
                <a:effectLst/>
                <a:uLnTx/>
                <a:uFillTx/>
              </a:rPr>
              <a:t>PPT</a:t>
            </a:r>
            <a:r>
              <a:rPr kumimoji="0" lang="zh-CN" altLang="en-US" sz="100" b="0" i="0" u="none" strike="noStrike" kern="0" cap="none" spc="0" normalizeH="0" baseline="0" noProof="0" dirty="0">
                <a:ln>
                  <a:noFill/>
                </a:ln>
                <a:solidFill>
                  <a:schemeClr val="bg1"/>
                </a:solidFill>
                <a:effectLst/>
                <a:uLnTx/>
                <a:uFillTx/>
              </a:rPr>
              <a:t>模板 </a:t>
            </a:r>
            <a:r>
              <a:rPr kumimoji="0" lang="en-US" altLang="zh-CN" sz="100" b="0" i="0" u="none" strike="noStrike" kern="0" cap="none" spc="0" normalizeH="0" baseline="0" noProof="0" dirty="0">
                <a:ln>
                  <a:noFill/>
                </a:ln>
                <a:solidFill>
                  <a:schemeClr val="bg1"/>
                </a:solidFill>
                <a:effectLst/>
                <a:uLnTx/>
                <a:uFillTx/>
              </a:rPr>
              <a:t>http://www.1ppt.com/moban/</a:t>
            </a:r>
            <a:r>
              <a:rPr kumimoji="0" lang="zh-CN" altLang="en-US" sz="100" b="0" i="0" u="none" strike="noStrike" kern="0" cap="none" spc="0" normalizeH="0" baseline="0" noProof="0" dirty="0">
                <a:ln>
                  <a:noFill/>
                </a:ln>
                <a:solidFill>
                  <a:schemeClr val="bg1"/>
                </a:solidFill>
                <a:effectLst/>
                <a:uLnTx/>
                <a:uFillTx/>
              </a:rPr>
              <a:t> </a:t>
            </a:r>
            <a:endParaRPr kumimoji="0" lang="en-US" altLang="zh-CN" sz="100" b="0" i="0" u="none" strike="noStrike" kern="0" cap="none" spc="0" normalizeH="0" baseline="0" noProof="0" dirty="0">
              <a:ln>
                <a:noFill/>
              </a:ln>
              <a:solidFill>
                <a:schemeClr val="bg1"/>
              </a:solidFill>
              <a:effectLst/>
              <a:uLnTx/>
              <a:uFillTx/>
            </a:endParaRPr>
          </a:p>
        </p:txBody>
      </p:sp>
      <p:sp>
        <p:nvSpPr>
          <p:cNvPr id="1048753" name="矩形 11"/>
          <p:cNvSpPr/>
          <p:nvPr/>
        </p:nvSpPr>
        <p:spPr>
          <a:xfrm>
            <a:off x="0" y="272723"/>
            <a:ext cx="12192000" cy="6858000"/>
          </a:xfrm>
          <a:prstGeom prst="rect">
            <a:avLst/>
          </a:prstGeom>
          <a:pattFill prst="weave">
            <a:fgClr>
              <a:srgbClr val="F5F5F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29" name="组合 121"/>
          <p:cNvGrpSpPr/>
          <p:nvPr/>
        </p:nvGrpSpPr>
        <p:grpSpPr>
          <a:xfrm>
            <a:off x="723900" y="303571"/>
            <a:ext cx="11468099" cy="1539240"/>
            <a:chOff x="723900" y="303571"/>
            <a:chExt cx="11468099" cy="1539240"/>
          </a:xfrm>
        </p:grpSpPr>
        <p:sp>
          <p:nvSpPr>
            <p:cNvPr id="1048754" name="矩形 7"/>
            <p:cNvSpPr/>
            <p:nvPr/>
          </p:nvSpPr>
          <p:spPr>
            <a:xfrm>
              <a:off x="723900" y="354013"/>
              <a:ext cx="11468099" cy="523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755" name="文本框 9"/>
            <p:cNvSpPr txBox="1"/>
            <p:nvPr/>
          </p:nvSpPr>
          <p:spPr>
            <a:xfrm>
              <a:off x="1098102" y="303571"/>
              <a:ext cx="10261695" cy="1539240"/>
            </a:xfrm>
            <a:prstGeom prst="rect">
              <a:avLst/>
            </a:prstGeom>
            <a:noFill/>
          </p:spPr>
          <p:txBody>
            <a:bodyPr wrap="square" rtlCol="0">
              <a:spAutoFit/>
            </a:bodyPr>
            <a:lstStyle/>
            <a:p>
              <a:pPr lvl="0"/>
              <a:r>
                <a:rPr lang="zh-CN" altLang="en-US" sz="3200" b="1" spc="500" dirty="0">
                  <a:solidFill>
                    <a:schemeClr val="bg1"/>
                  </a:solidFill>
                  <a:cs typeface="+mn-ea"/>
                  <a:sym typeface="+mn-lt"/>
                </a:rPr>
                <a:t>子树棵树、最大节点数等参数的选择问题</a:t>
              </a:r>
            </a:p>
            <a:p>
              <a:pPr lvl="0"/>
              <a:endParaRPr lang="zh-CN" altLang="en-US" sz="3200" b="1" spc="500" dirty="0">
                <a:solidFill>
                  <a:schemeClr val="bg1"/>
                </a:solidFill>
                <a:cs typeface="+mn-ea"/>
                <a:sym typeface="+mn-lt"/>
              </a:endParaRPr>
            </a:p>
            <a:p>
              <a:pPr lvl="0"/>
              <a:endParaRPr lang="zh-CN" altLang="en-US" sz="3200" b="1" spc="500" dirty="0">
                <a:solidFill>
                  <a:schemeClr val="bg1"/>
                </a:solidFill>
                <a:cs typeface="+mn-ea"/>
                <a:sym typeface="+mn-lt"/>
              </a:endParaRPr>
            </a:p>
          </p:txBody>
        </p:sp>
      </p:grpSp>
      <p:grpSp>
        <p:nvGrpSpPr>
          <p:cNvPr id="130"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1048756"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lumMod val="75000"/>
                    <a:lumOff val="25000"/>
                  </a:schemeClr>
                </a:solidFill>
                <a:cs typeface="+mn-ea"/>
                <a:sym typeface="+mn-lt"/>
              </a:endParaRPr>
            </a:p>
          </p:txBody>
        </p:sp>
        <p:sp>
          <p:nvSpPr>
            <p:cNvPr id="1048757" name="椭圆 6"/>
            <p:cNvSpPr/>
            <p:nvPr/>
          </p:nvSpPr>
          <p:spPr>
            <a:xfrm>
              <a:off x="392112" y="760412"/>
              <a:ext cx="3825876"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cs typeface="+mn-ea"/>
                  <a:sym typeface="+mn-lt"/>
                </a:rPr>
                <a:t>02</a:t>
              </a:r>
              <a:endParaRPr lang="zh-CN" altLang="en-US" b="1" dirty="0">
                <a:solidFill>
                  <a:schemeClr val="tx1">
                    <a:lumMod val="75000"/>
                    <a:lumOff val="25000"/>
                  </a:schemeClr>
                </a:solidFill>
                <a:cs typeface="+mn-ea"/>
                <a:sym typeface="+mn-lt"/>
              </a:endParaRPr>
            </a:p>
          </p:txBody>
        </p:sp>
      </p:grpSp>
      <p:pic>
        <p:nvPicPr>
          <p:cNvPr id="2097170" name="图片 24"/>
          <p:cNvPicPr>
            <a:picLocks noChangeAspect="1"/>
          </p:cNvPicPr>
          <p:nvPr/>
        </p:nvPicPr>
        <p:blipFill>
          <a:blip r:embed="rId2"/>
          <a:stretch>
            <a:fillRect/>
          </a:stretch>
        </p:blipFill>
        <p:spPr>
          <a:xfrm>
            <a:off x="5340801" y="2053090"/>
            <a:ext cx="6581049" cy="3815608"/>
          </a:xfrm>
          <a:prstGeom prst="rect">
            <a:avLst/>
          </a:prstGeom>
        </p:spPr>
      </p:pic>
      <p:sp>
        <p:nvSpPr>
          <p:cNvPr id="1048758" name="TextBox 24"/>
          <p:cNvSpPr txBox="1"/>
          <p:nvPr/>
        </p:nvSpPr>
        <p:spPr>
          <a:xfrm>
            <a:off x="832202" y="2445446"/>
            <a:ext cx="4238449" cy="2745725"/>
          </a:xfrm>
          <a:prstGeom prst="rect">
            <a:avLst/>
          </a:prstGeom>
          <a:noFill/>
        </p:spPr>
        <p:txBody>
          <a:bodyPr wrap="square" lIns="91423" tIns="45712" rIns="91423" bIns="45712" rtlCol="0">
            <a:spAutoFit/>
          </a:bodyPr>
          <a:lstStyle/>
          <a:p>
            <a:r>
              <a:rPr lang="zh-CN" altLang="zh-CN" sz="1600" dirty="0">
                <a:latin typeface="+mn-ea"/>
              </a:rPr>
              <a:t>在</a:t>
            </a:r>
            <a:r>
              <a:rPr lang="en-US" altLang="zh-CN" sz="1600" dirty="0">
                <a:latin typeface="+mn-ea"/>
              </a:rPr>
              <a:t>GBDT</a:t>
            </a:r>
            <a:r>
              <a:rPr lang="zh-CN" altLang="zh-CN" sz="1600" dirty="0">
                <a:latin typeface="+mn-ea"/>
              </a:rPr>
              <a:t>处理特征的过程中，一个</a:t>
            </a:r>
            <a:r>
              <a:rPr lang="zh-CN" altLang="en-US" sz="1600" dirty="0">
                <a:latin typeface="+mn-ea"/>
              </a:rPr>
              <a:t>实际</a:t>
            </a:r>
            <a:r>
              <a:rPr lang="zh-CN" altLang="zh-CN" sz="1600" dirty="0">
                <a:latin typeface="+mn-ea"/>
              </a:rPr>
              <a:t>问题是我们应该设置多少棵子树</a:t>
            </a:r>
            <a:r>
              <a:rPr lang="zh-CN" altLang="en-US" sz="1600" dirty="0">
                <a:latin typeface="+mn-ea"/>
              </a:rPr>
              <a:t>。</a:t>
            </a:r>
            <a:r>
              <a:rPr lang="zh-CN" altLang="zh-CN" sz="1600" dirty="0">
                <a:latin typeface="+mn-ea"/>
              </a:rPr>
              <a:t>最大叶节点数和每一叶节点中的最少样本个数，这个会影响最终的预测结果。</a:t>
            </a:r>
            <a:endParaRPr lang="en-US" altLang="zh-CN" sz="1600" dirty="0">
              <a:latin typeface="+mn-ea"/>
            </a:endParaRPr>
          </a:p>
          <a:p>
            <a:endParaRPr lang="en-US" altLang="zh-CN" sz="1600" dirty="0">
              <a:latin typeface="+mn-ea"/>
            </a:endParaRPr>
          </a:p>
          <a:p>
            <a:r>
              <a:rPr lang="zh-CN" altLang="zh-CN" sz="1600" dirty="0">
                <a:latin typeface="+mn-ea"/>
              </a:rPr>
              <a:t>关于子树棵数，</a:t>
            </a:r>
            <a:r>
              <a:rPr lang="en-US" altLang="zh-CN" sz="1600" dirty="0">
                <a:latin typeface="+mn-ea"/>
              </a:rPr>
              <a:t>Facebook</a:t>
            </a:r>
            <a:r>
              <a:rPr lang="zh-CN" altLang="zh-CN" sz="1600" dirty="0">
                <a:latin typeface="+mn-ea"/>
              </a:rPr>
              <a:t>官方给出的论文中，用</a:t>
            </a:r>
            <a:r>
              <a:rPr lang="en-US" altLang="zh-CN" sz="1600" dirty="0">
                <a:latin typeface="+mn-ea"/>
              </a:rPr>
              <a:t>NE</a:t>
            </a:r>
            <a:r>
              <a:rPr lang="zh-CN" altLang="zh-CN" sz="1600" dirty="0">
                <a:latin typeface="+mn-ea"/>
              </a:rPr>
              <a:t>评价不同棵数情况下预测准确率，发现只有前面一小部分树随着树数量的增加准确率有所改善，后面树的增加贡献是很小的。</a:t>
            </a:r>
            <a:r>
              <a:rPr lang="en-US" altLang="zh-CN" sz="1600" dirty="0">
                <a:latin typeface="+mn-ea"/>
              </a:rPr>
              <a:t>2000</a:t>
            </a:r>
            <a:r>
              <a:rPr lang="zh-CN" altLang="zh-CN" sz="1600" dirty="0">
                <a:latin typeface="+mn-ea"/>
              </a:rPr>
              <a:t>棵数中前</a:t>
            </a:r>
            <a:r>
              <a:rPr lang="en-US" altLang="zh-CN" sz="1600" dirty="0">
                <a:latin typeface="+mn-ea"/>
              </a:rPr>
              <a:t>500</a:t>
            </a:r>
            <a:r>
              <a:rPr lang="zh-CN" altLang="zh-CN" sz="1600" dirty="0">
                <a:latin typeface="+mn-ea"/>
              </a:rPr>
              <a:t>棵树贡献了绝大多数，后</a:t>
            </a:r>
            <a:r>
              <a:rPr lang="en-US" altLang="zh-CN" sz="1600" dirty="0">
                <a:latin typeface="+mn-ea"/>
              </a:rPr>
              <a:t>1000</a:t>
            </a:r>
            <a:r>
              <a:rPr lang="zh-CN" altLang="zh-CN" sz="1600" dirty="0">
                <a:latin typeface="+mn-ea"/>
              </a:rPr>
              <a:t>树只贡献了</a:t>
            </a:r>
            <a:r>
              <a:rPr lang="en-US" altLang="zh-CN" sz="1600" dirty="0">
                <a:latin typeface="+mn-ea"/>
              </a:rPr>
              <a:t>0.1%</a:t>
            </a:r>
            <a:r>
              <a:rPr lang="zh-CN" altLang="zh-CN" sz="1600" dirty="0">
                <a:latin typeface="+mn-ea"/>
              </a:rPr>
              <a:t>。</a:t>
            </a:r>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0"/>
                                        </p:tgtEl>
                                        <p:attrNameLst>
                                          <p:attrName>style.visibility</p:attrName>
                                        </p:attrNameLst>
                                      </p:cBhvr>
                                      <p:to>
                                        <p:strVal val="visible"/>
                                      </p:to>
                                    </p:set>
                                    <p:anim calcmode="lin" valueType="num">
                                      <p:cBhvr>
                                        <p:cTn id="7" dur="500" fill="hold"/>
                                        <p:tgtEl>
                                          <p:spTgt spid="130"/>
                                        </p:tgtEl>
                                        <p:attrNameLst>
                                          <p:attrName>ppt_w</p:attrName>
                                        </p:attrNameLst>
                                      </p:cBhvr>
                                      <p:tavLst>
                                        <p:tav tm="0">
                                          <p:val>
                                            <p:fltVal val="0"/>
                                          </p:val>
                                        </p:tav>
                                        <p:tav tm="100000">
                                          <p:val>
                                            <p:strVal val="#ppt_w"/>
                                          </p:val>
                                        </p:tav>
                                      </p:tavLst>
                                    </p:anim>
                                    <p:anim calcmode="lin" valueType="num">
                                      <p:cBhvr>
                                        <p:cTn id="8" dur="500" fill="hold"/>
                                        <p:tgtEl>
                                          <p:spTgt spid="130"/>
                                        </p:tgtEl>
                                        <p:attrNameLst>
                                          <p:attrName>ppt_h</p:attrName>
                                        </p:attrNameLst>
                                      </p:cBhvr>
                                      <p:tavLst>
                                        <p:tav tm="0">
                                          <p:val>
                                            <p:fltVal val="0"/>
                                          </p:val>
                                        </p:tav>
                                        <p:tav tm="100000">
                                          <p:val>
                                            <p:strVal val="#ppt_h"/>
                                          </p:val>
                                        </p:tav>
                                      </p:tavLst>
                                    </p:anim>
                                    <p:animEffect transition="in" filter="fade">
                                      <p:cBhvr>
                                        <p:cTn id="9" dur="500"/>
                                        <p:tgtEl>
                                          <p:spTgt spid="130"/>
                                        </p:tgtEl>
                                      </p:cBhvr>
                                    </p:animEffect>
                                  </p:childTnLst>
                                </p:cTn>
                              </p:par>
                              <p:par>
                                <p:cTn id="10" presetID="22" presetClass="entr" presetSubtype="8" fill="hold" nodeType="withEffect">
                                  <p:stCondLst>
                                    <p:cond delay="0"/>
                                  </p:stCondLst>
                                  <p:childTnLst>
                                    <p:set>
                                      <p:cBhvr>
                                        <p:cTn id="11" dur="1" fill="hold">
                                          <p:stCondLst>
                                            <p:cond delay="0"/>
                                          </p:stCondLst>
                                        </p:cTn>
                                        <p:tgtEl>
                                          <p:spTgt spid="129"/>
                                        </p:tgtEl>
                                        <p:attrNameLst>
                                          <p:attrName>style.visibility</p:attrName>
                                        </p:attrNameLst>
                                      </p:cBhvr>
                                      <p:to>
                                        <p:strVal val="visible"/>
                                      </p:to>
                                    </p:set>
                                    <p:animEffect transition="in" filter="wipe(left)">
                                      <p:cBhvr>
                                        <p:cTn id="12" dur="750"/>
                                        <p:tgtEl>
                                          <p:spTgt spid="129"/>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1048758"/>
                                        </p:tgtEl>
                                        <p:attrNameLst>
                                          <p:attrName>style.visibility</p:attrName>
                                        </p:attrNameLst>
                                      </p:cBhvr>
                                      <p:to>
                                        <p:strVal val="visible"/>
                                      </p:to>
                                    </p:set>
                                    <p:animEffect transition="in" filter="fade">
                                      <p:cBhvr>
                                        <p:cTn id="16" dur="500"/>
                                        <p:tgtEl>
                                          <p:spTgt spid="1048758"/>
                                        </p:tgtEl>
                                      </p:cBhvr>
                                    </p:animEffect>
                                  </p:childTnLst>
                                </p:cTn>
                              </p:par>
                              <p:par>
                                <p:cTn id="17" presetID="10" presetClass="entr" presetSubtype="0" fill="hold" nodeType="withEffect">
                                  <p:stCondLst>
                                    <p:cond delay="0"/>
                                  </p:stCondLst>
                                  <p:childTnLst>
                                    <p:set>
                                      <p:cBhvr>
                                        <p:cTn id="18" dur="1" fill="hold">
                                          <p:stCondLst>
                                            <p:cond delay="0"/>
                                          </p:stCondLst>
                                        </p:cTn>
                                        <p:tgtEl>
                                          <p:spTgt spid="2097170"/>
                                        </p:tgtEl>
                                        <p:attrNameLst>
                                          <p:attrName>style.visibility</p:attrName>
                                        </p:attrNameLst>
                                      </p:cBhvr>
                                      <p:to>
                                        <p:strVal val="visible"/>
                                      </p:to>
                                    </p:set>
                                    <p:animEffect transition="in" filter="fade">
                                      <p:cBhvr>
                                        <p:cTn id="19" dur="500"/>
                                        <p:tgtEl>
                                          <p:spTgt spid="209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5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59" name="矩形 11"/>
          <p:cNvSpPr/>
          <p:nvPr/>
        </p:nvSpPr>
        <p:spPr>
          <a:xfrm>
            <a:off x="-1" y="257072"/>
            <a:ext cx="12192000" cy="6858000"/>
          </a:xfrm>
          <a:prstGeom prst="rect">
            <a:avLst/>
          </a:prstGeom>
          <a:pattFill prst="weave">
            <a:fgClr>
              <a:srgbClr val="F5F5F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32" name="组合 121"/>
          <p:cNvGrpSpPr/>
          <p:nvPr/>
        </p:nvGrpSpPr>
        <p:grpSpPr>
          <a:xfrm>
            <a:off x="723900" y="303571"/>
            <a:ext cx="11468099" cy="584775"/>
            <a:chOff x="723900" y="303571"/>
            <a:chExt cx="11468099" cy="584775"/>
          </a:xfrm>
        </p:grpSpPr>
        <p:sp>
          <p:nvSpPr>
            <p:cNvPr id="1048760" name="矩形 7"/>
            <p:cNvSpPr/>
            <p:nvPr/>
          </p:nvSpPr>
          <p:spPr>
            <a:xfrm>
              <a:off x="723900" y="354013"/>
              <a:ext cx="11468099" cy="523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761" name="文本框 9"/>
            <p:cNvSpPr txBox="1"/>
            <p:nvPr/>
          </p:nvSpPr>
          <p:spPr>
            <a:xfrm>
              <a:off x="1098102" y="303571"/>
              <a:ext cx="5703531" cy="584775"/>
            </a:xfrm>
            <a:prstGeom prst="rect">
              <a:avLst/>
            </a:prstGeom>
            <a:noFill/>
          </p:spPr>
          <p:txBody>
            <a:bodyPr wrap="square" rtlCol="0">
              <a:spAutoFit/>
            </a:bodyPr>
            <a:lstStyle/>
            <a:p>
              <a:pPr lvl="0"/>
              <a:r>
                <a:rPr lang="en-US" altLang="zh-CN" sz="3200" b="1" spc="500" dirty="0">
                  <a:solidFill>
                    <a:schemeClr val="bg1"/>
                  </a:solidFill>
                  <a:cs typeface="+mn-ea"/>
                  <a:sym typeface="+mn-lt"/>
                </a:rPr>
                <a:t>GBDT+LR</a:t>
              </a:r>
              <a:r>
                <a:rPr lang="zh-CN" altLang="en-US" sz="3200" b="1" spc="500" dirty="0">
                  <a:solidFill>
                    <a:schemeClr val="bg1"/>
                  </a:solidFill>
                  <a:cs typeface="+mn-ea"/>
                  <a:sym typeface="+mn-lt"/>
                </a:rPr>
                <a:t>的优势和不足</a:t>
              </a:r>
            </a:p>
          </p:txBody>
        </p:sp>
      </p:grpSp>
      <p:grpSp>
        <p:nvGrpSpPr>
          <p:cNvPr id="133"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1048762"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lumMod val="75000"/>
                    <a:lumOff val="25000"/>
                  </a:schemeClr>
                </a:solidFill>
                <a:cs typeface="+mn-ea"/>
                <a:sym typeface="+mn-lt"/>
              </a:endParaRPr>
            </a:p>
          </p:txBody>
        </p:sp>
        <p:sp>
          <p:nvSpPr>
            <p:cNvPr id="1048763" name="椭圆 6"/>
            <p:cNvSpPr/>
            <p:nvPr/>
          </p:nvSpPr>
          <p:spPr>
            <a:xfrm>
              <a:off x="392112" y="760412"/>
              <a:ext cx="3825876"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cs typeface="+mn-ea"/>
                  <a:sym typeface="+mn-lt"/>
                </a:rPr>
                <a:t>02</a:t>
              </a:r>
              <a:endParaRPr lang="zh-CN" altLang="en-US" b="1" dirty="0">
                <a:solidFill>
                  <a:schemeClr val="tx1">
                    <a:lumMod val="75000"/>
                    <a:lumOff val="25000"/>
                  </a:schemeClr>
                </a:solidFill>
                <a:cs typeface="+mn-ea"/>
                <a:sym typeface="+mn-lt"/>
              </a:endParaRPr>
            </a:p>
          </p:txBody>
        </p:sp>
      </p:grpSp>
      <p:grpSp>
        <p:nvGrpSpPr>
          <p:cNvPr id="134" name="组合 40"/>
          <p:cNvGrpSpPr/>
          <p:nvPr/>
        </p:nvGrpSpPr>
        <p:grpSpPr>
          <a:xfrm>
            <a:off x="1860243" y="1768817"/>
            <a:ext cx="523428" cy="4417670"/>
            <a:chOff x="1608789" y="673584"/>
            <a:chExt cx="649100" cy="5478328"/>
          </a:xfrm>
        </p:grpSpPr>
        <p:sp>
          <p:nvSpPr>
            <p:cNvPr id="1048764" name="íṩ1ïḍê"/>
            <p:cNvSpPr/>
            <p:nvPr/>
          </p:nvSpPr>
          <p:spPr bwMode="auto">
            <a:xfrm rot="10800000">
              <a:off x="1637799" y="673584"/>
              <a:ext cx="593497" cy="556311"/>
            </a:xfrm>
            <a:custGeom>
              <a:avLst/>
              <a:gdLst>
                <a:gd name="T0" fmla="*/ 312 w 312"/>
                <a:gd name="T1" fmla="*/ 254 h 300"/>
                <a:gd name="T2" fmla="*/ 266 w 312"/>
                <a:gd name="T3" fmla="*/ 300 h 300"/>
                <a:gd name="T4" fmla="*/ 47 w 312"/>
                <a:gd name="T5" fmla="*/ 300 h 300"/>
                <a:gd name="T6" fmla="*/ 1 w 312"/>
                <a:gd name="T7" fmla="*/ 254 h 300"/>
                <a:gd name="T8" fmla="*/ 0 w 312"/>
                <a:gd name="T9" fmla="*/ 46 h 300"/>
                <a:gd name="T10" fmla="*/ 47 w 312"/>
                <a:gd name="T11" fmla="*/ 0 h 300"/>
                <a:gd name="T12" fmla="*/ 265 w 312"/>
                <a:gd name="T13" fmla="*/ 0 h 300"/>
                <a:gd name="T14" fmla="*/ 312 w 312"/>
                <a:gd name="T15" fmla="*/ 46 h 300"/>
                <a:gd name="T16" fmla="*/ 312 w 312"/>
                <a:gd name="T17" fmla="*/ 25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2" h="300">
                  <a:moveTo>
                    <a:pt x="312" y="254"/>
                  </a:moveTo>
                  <a:cubicBezTo>
                    <a:pt x="312" y="279"/>
                    <a:pt x="291" y="300"/>
                    <a:pt x="266" y="300"/>
                  </a:cubicBezTo>
                  <a:cubicBezTo>
                    <a:pt x="47" y="300"/>
                    <a:pt x="47" y="300"/>
                    <a:pt x="47" y="300"/>
                  </a:cubicBezTo>
                  <a:cubicBezTo>
                    <a:pt x="21" y="300"/>
                    <a:pt x="1" y="279"/>
                    <a:pt x="1" y="254"/>
                  </a:cubicBezTo>
                  <a:cubicBezTo>
                    <a:pt x="0" y="46"/>
                    <a:pt x="0" y="46"/>
                    <a:pt x="0" y="46"/>
                  </a:cubicBezTo>
                  <a:cubicBezTo>
                    <a:pt x="0" y="21"/>
                    <a:pt x="21" y="0"/>
                    <a:pt x="47" y="0"/>
                  </a:cubicBezTo>
                  <a:cubicBezTo>
                    <a:pt x="265" y="0"/>
                    <a:pt x="265" y="0"/>
                    <a:pt x="265" y="0"/>
                  </a:cubicBezTo>
                  <a:cubicBezTo>
                    <a:pt x="291" y="0"/>
                    <a:pt x="312" y="20"/>
                    <a:pt x="312" y="46"/>
                  </a:cubicBezTo>
                  <a:lnTo>
                    <a:pt x="312" y="254"/>
                  </a:lnTo>
                  <a:close/>
                </a:path>
              </a:pathLst>
            </a:custGeom>
            <a:solidFill>
              <a:srgbClr val="FFFFFF">
                <a:lumMod val="65000"/>
              </a:srgbClr>
            </a:solidFill>
            <a:ln>
              <a:noFill/>
            </a:ln>
          </p:spPr>
          <p:txBody>
            <a:bodyPr wrap="square" lIns="91440" tIns="45720" rIns="91440" bIns="45720" anchor="ctr">
              <a:normAutofit/>
            </a:bodyPr>
            <a:lstStyle/>
            <a:p>
              <a:pPr marL="0" marR="0" lvl="0" indent="0" algn="ctr" defTabSz="45720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srgbClr val="000000"/>
                </a:solidFill>
                <a:effectLst/>
                <a:uLnTx/>
                <a:uFillTx/>
                <a:cs typeface="+mn-ea"/>
                <a:sym typeface="+mn-lt"/>
              </a:endParaRPr>
            </a:p>
          </p:txBody>
        </p:sp>
        <p:sp>
          <p:nvSpPr>
            <p:cNvPr id="1048765" name="ïşḷíḓé"/>
            <p:cNvSpPr/>
            <p:nvPr/>
          </p:nvSpPr>
          <p:spPr bwMode="auto">
            <a:xfrm rot="10800000">
              <a:off x="1641426" y="5263954"/>
              <a:ext cx="589871" cy="887958"/>
            </a:xfrm>
            <a:custGeom>
              <a:avLst/>
              <a:gdLst>
                <a:gd name="T0" fmla="*/ 2 w 488"/>
                <a:gd name="T1" fmla="*/ 663 h 747"/>
                <a:gd name="T2" fmla="*/ 244 w 488"/>
                <a:gd name="T3" fmla="*/ 0 h 747"/>
                <a:gd name="T4" fmla="*/ 488 w 488"/>
                <a:gd name="T5" fmla="*/ 663 h 747"/>
                <a:gd name="T6" fmla="*/ 400 w 488"/>
                <a:gd name="T7" fmla="*/ 747 h 747"/>
                <a:gd name="T8" fmla="*/ 0 w 488"/>
                <a:gd name="T9" fmla="*/ 680 h 747"/>
                <a:gd name="T10" fmla="*/ 2 w 488"/>
                <a:gd name="T11" fmla="*/ 663 h 747"/>
              </a:gdLst>
              <a:ahLst/>
              <a:cxnLst>
                <a:cxn ang="0">
                  <a:pos x="T0" y="T1"/>
                </a:cxn>
                <a:cxn ang="0">
                  <a:pos x="T2" y="T3"/>
                </a:cxn>
                <a:cxn ang="0">
                  <a:pos x="T4" y="T5"/>
                </a:cxn>
                <a:cxn ang="0">
                  <a:pos x="T6" y="T7"/>
                </a:cxn>
                <a:cxn ang="0">
                  <a:pos x="T8" y="T9"/>
                </a:cxn>
                <a:cxn ang="0">
                  <a:pos x="T10" y="T11"/>
                </a:cxn>
              </a:cxnLst>
              <a:rect l="0" t="0" r="r" b="b"/>
              <a:pathLst>
                <a:path w="488" h="747">
                  <a:moveTo>
                    <a:pt x="2" y="663"/>
                  </a:moveTo>
                  <a:lnTo>
                    <a:pt x="244" y="0"/>
                  </a:lnTo>
                  <a:lnTo>
                    <a:pt x="488" y="663"/>
                  </a:lnTo>
                  <a:lnTo>
                    <a:pt x="400" y="747"/>
                  </a:lnTo>
                  <a:lnTo>
                    <a:pt x="0" y="680"/>
                  </a:lnTo>
                  <a:lnTo>
                    <a:pt x="2" y="663"/>
                  </a:lnTo>
                  <a:close/>
                </a:path>
              </a:pathLst>
            </a:custGeom>
            <a:solidFill>
              <a:srgbClr val="FFFFFF">
                <a:lumMod val="75000"/>
              </a:srgbClr>
            </a:solidFill>
            <a:ln>
              <a:noFill/>
            </a:ln>
          </p:spPr>
          <p:txBody>
            <a:bodyPr wrap="square" lIns="91440" tIns="45720" rIns="91440" bIns="45720" anchor="ctr">
              <a:normAutofit/>
            </a:bodyPr>
            <a:lstStyle/>
            <a:p>
              <a:pPr marL="0" marR="0" lvl="0" indent="0" algn="ctr" defTabSz="45720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srgbClr val="000000"/>
                </a:solidFill>
                <a:effectLst/>
                <a:uLnTx/>
                <a:uFillTx/>
                <a:cs typeface="+mn-ea"/>
                <a:sym typeface="+mn-lt"/>
              </a:endParaRPr>
            </a:p>
          </p:txBody>
        </p:sp>
        <p:sp>
          <p:nvSpPr>
            <p:cNvPr id="1048766" name="ïŝlîḋè"/>
            <p:cNvSpPr/>
            <p:nvPr/>
          </p:nvSpPr>
          <p:spPr bwMode="auto">
            <a:xfrm rot="10800000">
              <a:off x="1641426" y="5263954"/>
              <a:ext cx="589871" cy="887958"/>
            </a:xfrm>
            <a:custGeom>
              <a:avLst/>
              <a:gdLst>
                <a:gd name="T0" fmla="*/ 2 w 488"/>
                <a:gd name="T1" fmla="*/ 663 h 747"/>
                <a:gd name="T2" fmla="*/ 244 w 488"/>
                <a:gd name="T3" fmla="*/ 0 h 747"/>
                <a:gd name="T4" fmla="*/ 488 w 488"/>
                <a:gd name="T5" fmla="*/ 663 h 747"/>
                <a:gd name="T6" fmla="*/ 400 w 488"/>
                <a:gd name="T7" fmla="*/ 747 h 747"/>
                <a:gd name="T8" fmla="*/ 0 w 488"/>
                <a:gd name="T9" fmla="*/ 680 h 747"/>
              </a:gdLst>
              <a:ahLst/>
              <a:cxnLst>
                <a:cxn ang="0">
                  <a:pos x="T0" y="T1"/>
                </a:cxn>
                <a:cxn ang="0">
                  <a:pos x="T2" y="T3"/>
                </a:cxn>
                <a:cxn ang="0">
                  <a:pos x="T4" y="T5"/>
                </a:cxn>
                <a:cxn ang="0">
                  <a:pos x="T6" y="T7"/>
                </a:cxn>
                <a:cxn ang="0">
                  <a:pos x="T8" y="T9"/>
                </a:cxn>
              </a:cxnLst>
              <a:rect l="0" t="0" r="r" b="b"/>
              <a:pathLst>
                <a:path w="488" h="747">
                  <a:moveTo>
                    <a:pt x="2" y="663"/>
                  </a:moveTo>
                  <a:lnTo>
                    <a:pt x="244" y="0"/>
                  </a:lnTo>
                  <a:lnTo>
                    <a:pt x="488" y="663"/>
                  </a:lnTo>
                  <a:lnTo>
                    <a:pt x="400" y="747"/>
                  </a:lnTo>
                  <a:lnTo>
                    <a:pt x="0" y="680"/>
                  </a:lnTo>
                </a:path>
              </a:pathLst>
            </a:custGeom>
            <a:noFill/>
            <a:ln>
              <a:noFill/>
            </a:ln>
          </p:spPr>
          <p:txBody>
            <a:bodyPr wrap="square" lIns="91440" tIns="45720" rIns="91440" bIns="45720" anchor="ctr">
              <a:normAutofit/>
            </a:bodyPr>
            <a:lstStyle/>
            <a:p>
              <a:pPr marL="0" marR="0" lvl="0" indent="0" algn="ctr" defTabSz="45720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srgbClr val="000000"/>
                </a:solidFill>
                <a:effectLst/>
                <a:uLnTx/>
                <a:uFillTx/>
                <a:cs typeface="+mn-ea"/>
                <a:sym typeface="+mn-lt"/>
              </a:endParaRPr>
            </a:p>
          </p:txBody>
        </p:sp>
        <p:sp>
          <p:nvSpPr>
            <p:cNvPr id="1048767" name="îsľiḍé"/>
            <p:cNvSpPr/>
            <p:nvPr/>
          </p:nvSpPr>
          <p:spPr bwMode="auto">
            <a:xfrm rot="10800000">
              <a:off x="1816695" y="1296462"/>
              <a:ext cx="218783" cy="4132721"/>
            </a:xfrm>
            <a:custGeom>
              <a:avLst/>
              <a:gdLst>
                <a:gd name="T0" fmla="*/ 105 w 105"/>
                <a:gd name="T1" fmla="*/ 2006 h 2053"/>
                <a:gd name="T2" fmla="*/ 58 w 105"/>
                <a:gd name="T3" fmla="*/ 2053 h 2053"/>
                <a:gd name="T4" fmla="*/ 47 w 105"/>
                <a:gd name="T5" fmla="*/ 2053 h 2053"/>
                <a:gd name="T6" fmla="*/ 1 w 105"/>
                <a:gd name="T7" fmla="*/ 2006 h 2053"/>
                <a:gd name="T8" fmla="*/ 0 w 105"/>
                <a:gd name="T9" fmla="*/ 46 h 2053"/>
                <a:gd name="T10" fmla="*/ 46 w 105"/>
                <a:gd name="T11" fmla="*/ 0 h 2053"/>
                <a:gd name="T12" fmla="*/ 57 w 105"/>
                <a:gd name="T13" fmla="*/ 0 h 2053"/>
                <a:gd name="T14" fmla="*/ 104 w 105"/>
                <a:gd name="T15" fmla="*/ 46 h 2053"/>
                <a:gd name="T16" fmla="*/ 105 w 105"/>
                <a:gd name="T17" fmla="*/ 2006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053">
                  <a:moveTo>
                    <a:pt x="105" y="2006"/>
                  </a:moveTo>
                  <a:cubicBezTo>
                    <a:pt x="105" y="2032"/>
                    <a:pt x="84" y="2053"/>
                    <a:pt x="58" y="2053"/>
                  </a:cubicBezTo>
                  <a:cubicBezTo>
                    <a:pt x="47" y="2053"/>
                    <a:pt x="47" y="2053"/>
                    <a:pt x="47" y="2053"/>
                  </a:cubicBezTo>
                  <a:cubicBezTo>
                    <a:pt x="21" y="2053"/>
                    <a:pt x="1" y="2032"/>
                    <a:pt x="1" y="2006"/>
                  </a:cubicBezTo>
                  <a:cubicBezTo>
                    <a:pt x="0" y="46"/>
                    <a:pt x="0" y="46"/>
                    <a:pt x="0" y="46"/>
                  </a:cubicBezTo>
                  <a:cubicBezTo>
                    <a:pt x="0" y="20"/>
                    <a:pt x="21" y="0"/>
                    <a:pt x="46" y="0"/>
                  </a:cubicBezTo>
                  <a:cubicBezTo>
                    <a:pt x="57" y="0"/>
                    <a:pt x="57" y="0"/>
                    <a:pt x="57" y="0"/>
                  </a:cubicBezTo>
                  <a:cubicBezTo>
                    <a:pt x="83" y="0"/>
                    <a:pt x="104" y="20"/>
                    <a:pt x="104" y="46"/>
                  </a:cubicBezTo>
                  <a:lnTo>
                    <a:pt x="105" y="2006"/>
                  </a:lnTo>
                  <a:close/>
                </a:path>
              </a:pathLst>
            </a:custGeom>
            <a:solidFill>
              <a:srgbClr val="FFFFFF">
                <a:lumMod val="85000"/>
              </a:srgbClr>
            </a:solidFill>
            <a:ln>
              <a:noFill/>
            </a:ln>
          </p:spPr>
          <p:txBody>
            <a:bodyPr wrap="square" lIns="91440" tIns="45720" rIns="91440" bIns="45720" anchor="ctr">
              <a:normAutofit/>
            </a:bodyPr>
            <a:lstStyle/>
            <a:p>
              <a:pPr marL="0" marR="0" lvl="0" indent="0" algn="ctr" defTabSz="45720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srgbClr val="000000"/>
                </a:solidFill>
                <a:effectLst/>
                <a:uLnTx/>
                <a:uFillTx/>
                <a:cs typeface="+mn-ea"/>
                <a:sym typeface="+mn-lt"/>
              </a:endParaRPr>
            </a:p>
          </p:txBody>
        </p:sp>
        <p:sp>
          <p:nvSpPr>
            <p:cNvPr id="1048768" name="ïṡḷîḋè"/>
            <p:cNvSpPr/>
            <p:nvPr/>
          </p:nvSpPr>
          <p:spPr bwMode="auto">
            <a:xfrm rot="10800000">
              <a:off x="1618460" y="1296462"/>
              <a:ext cx="218783" cy="4132721"/>
            </a:xfrm>
            <a:custGeom>
              <a:avLst/>
              <a:gdLst>
                <a:gd name="T0" fmla="*/ 105 w 105"/>
                <a:gd name="T1" fmla="*/ 2006 h 2053"/>
                <a:gd name="T2" fmla="*/ 58 w 105"/>
                <a:gd name="T3" fmla="*/ 2053 h 2053"/>
                <a:gd name="T4" fmla="*/ 47 w 105"/>
                <a:gd name="T5" fmla="*/ 2053 h 2053"/>
                <a:gd name="T6" fmla="*/ 1 w 105"/>
                <a:gd name="T7" fmla="*/ 2006 h 2053"/>
                <a:gd name="T8" fmla="*/ 0 w 105"/>
                <a:gd name="T9" fmla="*/ 46 h 2053"/>
                <a:gd name="T10" fmla="*/ 47 w 105"/>
                <a:gd name="T11" fmla="*/ 0 h 2053"/>
                <a:gd name="T12" fmla="*/ 58 w 105"/>
                <a:gd name="T13" fmla="*/ 0 h 2053"/>
                <a:gd name="T14" fmla="*/ 104 w 105"/>
                <a:gd name="T15" fmla="*/ 46 h 2053"/>
                <a:gd name="T16" fmla="*/ 105 w 105"/>
                <a:gd name="T17" fmla="*/ 2006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053">
                  <a:moveTo>
                    <a:pt x="105" y="2006"/>
                  </a:moveTo>
                  <a:cubicBezTo>
                    <a:pt x="105" y="2032"/>
                    <a:pt x="84" y="2053"/>
                    <a:pt x="58" y="2053"/>
                  </a:cubicBezTo>
                  <a:cubicBezTo>
                    <a:pt x="47" y="2053"/>
                    <a:pt x="47" y="2053"/>
                    <a:pt x="47" y="2053"/>
                  </a:cubicBezTo>
                  <a:cubicBezTo>
                    <a:pt x="22" y="2053"/>
                    <a:pt x="1" y="2032"/>
                    <a:pt x="1" y="2006"/>
                  </a:cubicBezTo>
                  <a:cubicBezTo>
                    <a:pt x="0" y="46"/>
                    <a:pt x="0" y="46"/>
                    <a:pt x="0" y="46"/>
                  </a:cubicBezTo>
                  <a:cubicBezTo>
                    <a:pt x="0" y="20"/>
                    <a:pt x="21" y="0"/>
                    <a:pt x="47" y="0"/>
                  </a:cubicBezTo>
                  <a:cubicBezTo>
                    <a:pt x="58" y="0"/>
                    <a:pt x="58" y="0"/>
                    <a:pt x="58" y="0"/>
                  </a:cubicBezTo>
                  <a:cubicBezTo>
                    <a:pt x="83" y="0"/>
                    <a:pt x="104" y="20"/>
                    <a:pt x="104" y="46"/>
                  </a:cubicBezTo>
                  <a:lnTo>
                    <a:pt x="105" y="2006"/>
                  </a:lnTo>
                  <a:close/>
                </a:path>
              </a:pathLst>
            </a:custGeom>
            <a:solidFill>
              <a:srgbClr val="FFFFFF">
                <a:lumMod val="95000"/>
              </a:srgbClr>
            </a:solidFill>
            <a:ln>
              <a:noFill/>
            </a:ln>
          </p:spPr>
          <p:txBody>
            <a:bodyPr wrap="square" lIns="91440" tIns="45720" rIns="91440" bIns="45720" anchor="ctr">
              <a:normAutofit/>
            </a:bodyPr>
            <a:lstStyle/>
            <a:p>
              <a:pPr marL="0" marR="0" lvl="0" indent="0" algn="ctr" defTabSz="45720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srgbClr val="000000"/>
                </a:solidFill>
                <a:effectLst/>
                <a:uLnTx/>
                <a:uFillTx/>
                <a:cs typeface="+mn-ea"/>
                <a:sym typeface="+mn-lt"/>
              </a:endParaRPr>
            </a:p>
          </p:txBody>
        </p:sp>
        <p:sp>
          <p:nvSpPr>
            <p:cNvPr id="1048769" name="ïṡ1îḑe"/>
            <p:cNvSpPr/>
            <p:nvPr/>
          </p:nvSpPr>
          <p:spPr bwMode="auto">
            <a:xfrm rot="10800000">
              <a:off x="2012513" y="1296462"/>
              <a:ext cx="218783" cy="4132721"/>
            </a:xfrm>
            <a:custGeom>
              <a:avLst/>
              <a:gdLst>
                <a:gd name="T0" fmla="*/ 105 w 105"/>
                <a:gd name="T1" fmla="*/ 2006 h 2053"/>
                <a:gd name="T2" fmla="*/ 58 w 105"/>
                <a:gd name="T3" fmla="*/ 2053 h 2053"/>
                <a:gd name="T4" fmla="*/ 47 w 105"/>
                <a:gd name="T5" fmla="*/ 2053 h 2053"/>
                <a:gd name="T6" fmla="*/ 0 w 105"/>
                <a:gd name="T7" fmla="*/ 2006 h 2053"/>
                <a:gd name="T8" fmla="*/ 0 w 105"/>
                <a:gd name="T9" fmla="*/ 46 h 2053"/>
                <a:gd name="T10" fmla="*/ 46 w 105"/>
                <a:gd name="T11" fmla="*/ 0 h 2053"/>
                <a:gd name="T12" fmla="*/ 57 w 105"/>
                <a:gd name="T13" fmla="*/ 0 h 2053"/>
                <a:gd name="T14" fmla="*/ 104 w 105"/>
                <a:gd name="T15" fmla="*/ 46 h 2053"/>
                <a:gd name="T16" fmla="*/ 105 w 105"/>
                <a:gd name="T17" fmla="*/ 2006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053">
                  <a:moveTo>
                    <a:pt x="105" y="2006"/>
                  </a:moveTo>
                  <a:cubicBezTo>
                    <a:pt x="105" y="2032"/>
                    <a:pt x="84" y="2053"/>
                    <a:pt x="58" y="2053"/>
                  </a:cubicBezTo>
                  <a:cubicBezTo>
                    <a:pt x="47" y="2053"/>
                    <a:pt x="47" y="2053"/>
                    <a:pt x="47" y="2053"/>
                  </a:cubicBezTo>
                  <a:cubicBezTo>
                    <a:pt x="21" y="2053"/>
                    <a:pt x="0" y="2032"/>
                    <a:pt x="0" y="2006"/>
                  </a:cubicBezTo>
                  <a:cubicBezTo>
                    <a:pt x="0" y="46"/>
                    <a:pt x="0" y="46"/>
                    <a:pt x="0" y="46"/>
                  </a:cubicBezTo>
                  <a:cubicBezTo>
                    <a:pt x="0" y="21"/>
                    <a:pt x="21" y="0"/>
                    <a:pt x="46" y="0"/>
                  </a:cubicBezTo>
                  <a:cubicBezTo>
                    <a:pt x="57" y="0"/>
                    <a:pt x="57" y="0"/>
                    <a:pt x="57" y="0"/>
                  </a:cubicBezTo>
                  <a:cubicBezTo>
                    <a:pt x="83" y="0"/>
                    <a:pt x="104" y="21"/>
                    <a:pt x="104" y="46"/>
                  </a:cubicBezTo>
                  <a:lnTo>
                    <a:pt x="105" y="2006"/>
                  </a:lnTo>
                  <a:close/>
                </a:path>
              </a:pathLst>
            </a:custGeom>
            <a:solidFill>
              <a:srgbClr val="FFFFFF">
                <a:lumMod val="95000"/>
              </a:srgbClr>
            </a:solidFill>
            <a:ln>
              <a:noFill/>
            </a:ln>
          </p:spPr>
          <p:txBody>
            <a:bodyPr wrap="square" lIns="91440" tIns="45720" rIns="91440" bIns="45720" anchor="ctr">
              <a:normAutofit/>
            </a:bodyPr>
            <a:lstStyle/>
            <a:p>
              <a:pPr marL="0" marR="0" lvl="0" indent="0" algn="ctr" defTabSz="45720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srgbClr val="000000"/>
                </a:solidFill>
                <a:effectLst/>
                <a:uLnTx/>
                <a:uFillTx/>
                <a:cs typeface="+mn-ea"/>
                <a:sym typeface="+mn-lt"/>
              </a:endParaRPr>
            </a:p>
          </p:txBody>
        </p:sp>
        <p:sp>
          <p:nvSpPr>
            <p:cNvPr id="1048770" name="ïśḻíḋè"/>
            <p:cNvSpPr/>
            <p:nvPr/>
          </p:nvSpPr>
          <p:spPr bwMode="auto">
            <a:xfrm rot="10800000">
              <a:off x="1860209" y="5917738"/>
              <a:ext cx="152303" cy="234174"/>
            </a:xfrm>
            <a:custGeom>
              <a:avLst/>
              <a:gdLst>
                <a:gd name="T0" fmla="*/ 40 w 80"/>
                <a:gd name="T1" fmla="*/ 0 h 126"/>
                <a:gd name="T2" fmla="*/ 0 w 80"/>
                <a:gd name="T3" fmla="*/ 110 h 126"/>
                <a:gd name="T4" fmla="*/ 40 w 80"/>
                <a:gd name="T5" fmla="*/ 126 h 126"/>
                <a:gd name="T6" fmla="*/ 80 w 80"/>
                <a:gd name="T7" fmla="*/ 110 h 126"/>
                <a:gd name="T8" fmla="*/ 40 w 80"/>
                <a:gd name="T9" fmla="*/ 0 h 126"/>
              </a:gdLst>
              <a:ahLst/>
              <a:cxnLst>
                <a:cxn ang="0">
                  <a:pos x="T0" y="T1"/>
                </a:cxn>
                <a:cxn ang="0">
                  <a:pos x="T2" y="T3"/>
                </a:cxn>
                <a:cxn ang="0">
                  <a:pos x="T4" y="T5"/>
                </a:cxn>
                <a:cxn ang="0">
                  <a:pos x="T6" y="T7"/>
                </a:cxn>
                <a:cxn ang="0">
                  <a:pos x="T8" y="T9"/>
                </a:cxn>
              </a:cxnLst>
              <a:rect l="0" t="0" r="r" b="b"/>
              <a:pathLst>
                <a:path w="80" h="126">
                  <a:moveTo>
                    <a:pt x="40" y="0"/>
                  </a:moveTo>
                  <a:cubicBezTo>
                    <a:pt x="0" y="110"/>
                    <a:pt x="0" y="110"/>
                    <a:pt x="0" y="110"/>
                  </a:cubicBezTo>
                  <a:cubicBezTo>
                    <a:pt x="0" y="110"/>
                    <a:pt x="11" y="126"/>
                    <a:pt x="40" y="126"/>
                  </a:cubicBezTo>
                  <a:cubicBezTo>
                    <a:pt x="68" y="126"/>
                    <a:pt x="80" y="110"/>
                    <a:pt x="80" y="110"/>
                  </a:cubicBezTo>
                  <a:lnTo>
                    <a:pt x="40" y="0"/>
                  </a:lnTo>
                  <a:close/>
                </a:path>
              </a:pathLst>
            </a:custGeom>
            <a:solidFill>
              <a:srgbClr val="000000">
                <a:lumMod val="50000"/>
                <a:lumOff val="50000"/>
              </a:srgbClr>
            </a:solidFill>
            <a:ln>
              <a:noFill/>
            </a:ln>
          </p:spPr>
          <p:txBody>
            <a:bodyPr wrap="square" lIns="91440" tIns="45720" rIns="91440" bIns="45720" anchor="ctr">
              <a:normAutofit fontScale="40000" lnSpcReduction="20000"/>
            </a:bodyPr>
            <a:lstStyle/>
            <a:p>
              <a:pPr marL="0" marR="0" lvl="0" indent="0" algn="ctr" defTabSz="45720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srgbClr val="000000"/>
                </a:solidFill>
                <a:effectLst/>
                <a:uLnTx/>
                <a:uFillTx/>
                <a:cs typeface="+mn-ea"/>
                <a:sym typeface="+mn-lt"/>
              </a:endParaRPr>
            </a:p>
          </p:txBody>
        </p:sp>
        <p:sp>
          <p:nvSpPr>
            <p:cNvPr id="1048771" name="ïšḻïḋè"/>
            <p:cNvSpPr/>
            <p:nvPr/>
          </p:nvSpPr>
          <p:spPr bwMode="auto">
            <a:xfrm rot="10800000">
              <a:off x="1637799" y="1100326"/>
              <a:ext cx="593497" cy="261514"/>
            </a:xfrm>
            <a:prstGeom prst="rect">
              <a:avLst/>
            </a:prstGeom>
            <a:solidFill>
              <a:srgbClr val="FFFFFF">
                <a:lumMod val="75000"/>
              </a:srgbClr>
            </a:solidFill>
            <a:ln>
              <a:noFill/>
            </a:ln>
          </p:spPr>
          <p:txBody>
            <a:bodyPr wrap="square" lIns="91440" tIns="45720" rIns="91440" bIns="45720" anchor="ctr">
              <a:normAutofit fontScale="47500" lnSpcReduction="20000"/>
            </a:bodyPr>
            <a:lstStyle/>
            <a:p>
              <a:pPr marL="0" marR="0" lvl="0" indent="0" algn="ctr" defTabSz="45720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srgbClr val="000000"/>
                </a:solidFill>
                <a:effectLst/>
                <a:uLnTx/>
                <a:uFillTx/>
                <a:cs typeface="+mn-ea"/>
                <a:sym typeface="+mn-lt"/>
              </a:endParaRPr>
            </a:p>
          </p:txBody>
        </p:sp>
        <p:sp>
          <p:nvSpPr>
            <p:cNvPr id="1048772" name="ïslïḋê"/>
            <p:cNvSpPr/>
            <p:nvPr/>
          </p:nvSpPr>
          <p:spPr bwMode="auto">
            <a:xfrm rot="10800000">
              <a:off x="1608789" y="1100326"/>
              <a:ext cx="649100" cy="42793"/>
            </a:xfrm>
            <a:custGeom>
              <a:avLst/>
              <a:gdLst>
                <a:gd name="T0" fmla="*/ 326 w 341"/>
                <a:gd name="T1" fmla="*/ 0 h 23"/>
                <a:gd name="T2" fmla="*/ 15 w 341"/>
                <a:gd name="T3" fmla="*/ 0 h 23"/>
                <a:gd name="T4" fmla="*/ 15 w 341"/>
                <a:gd name="T5" fmla="*/ 23 h 23"/>
                <a:gd name="T6" fmla="*/ 326 w 341"/>
                <a:gd name="T7" fmla="*/ 23 h 23"/>
                <a:gd name="T8" fmla="*/ 326 w 341"/>
                <a:gd name="T9" fmla="*/ 0 h 23"/>
              </a:gdLst>
              <a:ahLst/>
              <a:cxnLst>
                <a:cxn ang="0">
                  <a:pos x="T0" y="T1"/>
                </a:cxn>
                <a:cxn ang="0">
                  <a:pos x="T2" y="T3"/>
                </a:cxn>
                <a:cxn ang="0">
                  <a:pos x="T4" y="T5"/>
                </a:cxn>
                <a:cxn ang="0">
                  <a:pos x="T6" y="T7"/>
                </a:cxn>
                <a:cxn ang="0">
                  <a:pos x="T8" y="T9"/>
                </a:cxn>
              </a:cxnLst>
              <a:rect l="0" t="0" r="r" b="b"/>
              <a:pathLst>
                <a:path w="341" h="23">
                  <a:moveTo>
                    <a:pt x="326" y="0"/>
                  </a:moveTo>
                  <a:cubicBezTo>
                    <a:pt x="222" y="0"/>
                    <a:pt x="119" y="0"/>
                    <a:pt x="15" y="0"/>
                  </a:cubicBezTo>
                  <a:cubicBezTo>
                    <a:pt x="0" y="0"/>
                    <a:pt x="0" y="23"/>
                    <a:pt x="15" y="23"/>
                  </a:cubicBezTo>
                  <a:cubicBezTo>
                    <a:pt x="119" y="23"/>
                    <a:pt x="222" y="23"/>
                    <a:pt x="326" y="23"/>
                  </a:cubicBezTo>
                  <a:cubicBezTo>
                    <a:pt x="341" y="23"/>
                    <a:pt x="341" y="0"/>
                    <a:pt x="326" y="0"/>
                  </a:cubicBezTo>
                  <a:close/>
                </a:path>
              </a:pathLst>
            </a:custGeom>
            <a:solidFill>
              <a:srgbClr val="FFFFFF">
                <a:lumMod val="65000"/>
              </a:srgbClr>
            </a:solidFill>
            <a:ln>
              <a:noFill/>
            </a:ln>
          </p:spPr>
          <p:txBody>
            <a:bodyPr wrap="square" lIns="91440" tIns="45720" rIns="91440" bIns="45720" anchor="ctr">
              <a:normAutofit fontScale="25000" lnSpcReduction="20000"/>
            </a:bodyPr>
            <a:lstStyle/>
            <a:p>
              <a:pPr marL="0" marR="0" lvl="0" indent="0" algn="ctr" defTabSz="45720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srgbClr val="000000"/>
                </a:solidFill>
                <a:effectLst/>
                <a:uLnTx/>
                <a:uFillTx/>
                <a:cs typeface="+mn-ea"/>
                <a:sym typeface="+mn-lt"/>
              </a:endParaRPr>
            </a:p>
          </p:txBody>
        </p:sp>
        <p:sp>
          <p:nvSpPr>
            <p:cNvPr id="1048773" name="îṡ1îďe"/>
            <p:cNvSpPr/>
            <p:nvPr/>
          </p:nvSpPr>
          <p:spPr bwMode="auto">
            <a:xfrm rot="10800000">
              <a:off x="1608789" y="1209687"/>
              <a:ext cx="649100" cy="43982"/>
            </a:xfrm>
            <a:custGeom>
              <a:avLst/>
              <a:gdLst>
                <a:gd name="T0" fmla="*/ 326 w 341"/>
                <a:gd name="T1" fmla="*/ 0 h 24"/>
                <a:gd name="T2" fmla="*/ 15 w 341"/>
                <a:gd name="T3" fmla="*/ 1 h 24"/>
                <a:gd name="T4" fmla="*/ 15 w 341"/>
                <a:gd name="T5" fmla="*/ 24 h 24"/>
                <a:gd name="T6" fmla="*/ 326 w 341"/>
                <a:gd name="T7" fmla="*/ 24 h 24"/>
                <a:gd name="T8" fmla="*/ 326 w 341"/>
                <a:gd name="T9" fmla="*/ 0 h 24"/>
              </a:gdLst>
              <a:ahLst/>
              <a:cxnLst>
                <a:cxn ang="0">
                  <a:pos x="T0" y="T1"/>
                </a:cxn>
                <a:cxn ang="0">
                  <a:pos x="T2" y="T3"/>
                </a:cxn>
                <a:cxn ang="0">
                  <a:pos x="T4" y="T5"/>
                </a:cxn>
                <a:cxn ang="0">
                  <a:pos x="T6" y="T7"/>
                </a:cxn>
                <a:cxn ang="0">
                  <a:pos x="T8" y="T9"/>
                </a:cxn>
              </a:cxnLst>
              <a:rect l="0" t="0" r="r" b="b"/>
              <a:pathLst>
                <a:path w="341" h="24">
                  <a:moveTo>
                    <a:pt x="326" y="0"/>
                  </a:moveTo>
                  <a:cubicBezTo>
                    <a:pt x="222" y="0"/>
                    <a:pt x="119" y="1"/>
                    <a:pt x="15" y="1"/>
                  </a:cubicBezTo>
                  <a:cubicBezTo>
                    <a:pt x="0" y="1"/>
                    <a:pt x="0" y="24"/>
                    <a:pt x="15" y="24"/>
                  </a:cubicBezTo>
                  <a:cubicBezTo>
                    <a:pt x="119" y="24"/>
                    <a:pt x="222" y="24"/>
                    <a:pt x="326" y="24"/>
                  </a:cubicBezTo>
                  <a:cubicBezTo>
                    <a:pt x="341" y="24"/>
                    <a:pt x="341" y="0"/>
                    <a:pt x="326" y="0"/>
                  </a:cubicBezTo>
                  <a:close/>
                </a:path>
              </a:pathLst>
            </a:custGeom>
            <a:solidFill>
              <a:srgbClr val="FFFFFF">
                <a:lumMod val="65000"/>
              </a:srgbClr>
            </a:solidFill>
            <a:ln>
              <a:noFill/>
            </a:ln>
          </p:spPr>
          <p:txBody>
            <a:bodyPr wrap="square" lIns="91440" tIns="45720" rIns="91440" bIns="45720" anchor="ctr">
              <a:normAutofit fontScale="25000" lnSpcReduction="20000"/>
            </a:bodyPr>
            <a:lstStyle/>
            <a:p>
              <a:pPr marL="0" marR="0" lvl="0" indent="0" algn="ctr" defTabSz="45720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srgbClr val="000000"/>
                </a:solidFill>
                <a:effectLst/>
                <a:uLnTx/>
                <a:uFillTx/>
                <a:cs typeface="+mn-ea"/>
                <a:sym typeface="+mn-lt"/>
              </a:endParaRPr>
            </a:p>
          </p:txBody>
        </p:sp>
        <p:sp>
          <p:nvSpPr>
            <p:cNvPr id="1048774" name="isḷíḓè"/>
            <p:cNvSpPr/>
            <p:nvPr/>
          </p:nvSpPr>
          <p:spPr bwMode="auto">
            <a:xfrm rot="10800000">
              <a:off x="1608789" y="1317858"/>
              <a:ext cx="649100" cy="43982"/>
            </a:xfrm>
            <a:custGeom>
              <a:avLst/>
              <a:gdLst>
                <a:gd name="T0" fmla="*/ 325 w 341"/>
                <a:gd name="T1" fmla="*/ 0 h 24"/>
                <a:gd name="T2" fmla="*/ 15 w 341"/>
                <a:gd name="T3" fmla="*/ 0 h 24"/>
                <a:gd name="T4" fmla="*/ 15 w 341"/>
                <a:gd name="T5" fmla="*/ 24 h 24"/>
                <a:gd name="T6" fmla="*/ 325 w 341"/>
                <a:gd name="T7" fmla="*/ 23 h 24"/>
                <a:gd name="T8" fmla="*/ 325 w 341"/>
                <a:gd name="T9" fmla="*/ 0 h 24"/>
              </a:gdLst>
              <a:ahLst/>
              <a:cxnLst>
                <a:cxn ang="0">
                  <a:pos x="T0" y="T1"/>
                </a:cxn>
                <a:cxn ang="0">
                  <a:pos x="T2" y="T3"/>
                </a:cxn>
                <a:cxn ang="0">
                  <a:pos x="T4" y="T5"/>
                </a:cxn>
                <a:cxn ang="0">
                  <a:pos x="T6" y="T7"/>
                </a:cxn>
                <a:cxn ang="0">
                  <a:pos x="T8" y="T9"/>
                </a:cxn>
              </a:cxnLst>
              <a:rect l="0" t="0" r="r" b="b"/>
              <a:pathLst>
                <a:path w="341" h="24">
                  <a:moveTo>
                    <a:pt x="325" y="0"/>
                  </a:moveTo>
                  <a:cubicBezTo>
                    <a:pt x="222" y="0"/>
                    <a:pt x="119" y="0"/>
                    <a:pt x="15" y="0"/>
                  </a:cubicBezTo>
                  <a:cubicBezTo>
                    <a:pt x="0" y="0"/>
                    <a:pt x="0" y="24"/>
                    <a:pt x="15" y="24"/>
                  </a:cubicBezTo>
                  <a:cubicBezTo>
                    <a:pt x="119" y="24"/>
                    <a:pt x="222" y="24"/>
                    <a:pt x="325" y="23"/>
                  </a:cubicBezTo>
                  <a:cubicBezTo>
                    <a:pt x="341" y="23"/>
                    <a:pt x="341" y="0"/>
                    <a:pt x="325" y="0"/>
                  </a:cubicBezTo>
                  <a:close/>
                </a:path>
              </a:pathLst>
            </a:custGeom>
            <a:solidFill>
              <a:srgbClr val="FFFFFF">
                <a:lumMod val="65000"/>
              </a:srgbClr>
            </a:solidFill>
            <a:ln>
              <a:noFill/>
            </a:ln>
          </p:spPr>
          <p:txBody>
            <a:bodyPr wrap="square" lIns="91440" tIns="45720" rIns="91440" bIns="45720" anchor="ctr">
              <a:normAutofit fontScale="25000" lnSpcReduction="20000"/>
            </a:bodyPr>
            <a:lstStyle/>
            <a:p>
              <a:pPr marL="0" marR="0" lvl="0" indent="0" algn="ctr" defTabSz="45720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srgbClr val="000000"/>
                </a:solidFill>
                <a:effectLst/>
                <a:uLnTx/>
                <a:uFillTx/>
                <a:cs typeface="+mn-ea"/>
                <a:sym typeface="+mn-lt"/>
              </a:endParaRPr>
            </a:p>
          </p:txBody>
        </p:sp>
      </p:grpSp>
      <p:grpSp>
        <p:nvGrpSpPr>
          <p:cNvPr id="135" name="组合 8"/>
          <p:cNvGrpSpPr/>
          <p:nvPr/>
        </p:nvGrpSpPr>
        <p:grpSpPr>
          <a:xfrm>
            <a:off x="1476320" y="2611980"/>
            <a:ext cx="9802476" cy="2728847"/>
            <a:chOff x="1476320" y="2611980"/>
            <a:chExt cx="9802476" cy="2728847"/>
          </a:xfrm>
        </p:grpSpPr>
        <p:grpSp>
          <p:nvGrpSpPr>
            <p:cNvPr id="136" name="组合 2"/>
            <p:cNvGrpSpPr/>
            <p:nvPr/>
          </p:nvGrpSpPr>
          <p:grpSpPr>
            <a:xfrm>
              <a:off x="1476321" y="3354641"/>
              <a:ext cx="4200580" cy="553038"/>
              <a:chOff x="1476321" y="3354641"/>
              <a:chExt cx="4200580" cy="553038"/>
            </a:xfrm>
          </p:grpSpPr>
          <p:sp>
            <p:nvSpPr>
              <p:cNvPr id="1048775" name="î$1iďe"/>
              <p:cNvSpPr/>
              <p:nvPr/>
            </p:nvSpPr>
            <p:spPr bwMode="auto">
              <a:xfrm>
                <a:off x="1476322" y="3354641"/>
                <a:ext cx="383921" cy="151602"/>
              </a:xfrm>
              <a:custGeom>
                <a:avLst/>
                <a:gdLst>
                  <a:gd name="T0" fmla="*/ 166 w 166"/>
                  <a:gd name="T1" fmla="*/ 0 h 58"/>
                  <a:gd name="T2" fmla="*/ 0 w 166"/>
                  <a:gd name="T3" fmla="*/ 29 h 58"/>
                  <a:gd name="T4" fmla="*/ 166 w 166"/>
                  <a:gd name="T5" fmla="*/ 58 h 58"/>
                  <a:gd name="T6" fmla="*/ 166 w 166"/>
                  <a:gd name="T7" fmla="*/ 0 h 58"/>
                </a:gdLst>
                <a:ahLst/>
                <a:cxnLst>
                  <a:cxn ang="0">
                    <a:pos x="T0" y="T1"/>
                  </a:cxn>
                  <a:cxn ang="0">
                    <a:pos x="T2" y="T3"/>
                  </a:cxn>
                  <a:cxn ang="0">
                    <a:pos x="T4" y="T5"/>
                  </a:cxn>
                  <a:cxn ang="0">
                    <a:pos x="T6" y="T7"/>
                  </a:cxn>
                </a:cxnLst>
                <a:rect l="0" t="0" r="r" b="b"/>
                <a:pathLst>
                  <a:path w="166" h="58">
                    <a:moveTo>
                      <a:pt x="166" y="0"/>
                    </a:moveTo>
                    <a:cubicBezTo>
                      <a:pt x="74" y="0"/>
                      <a:pt x="0" y="13"/>
                      <a:pt x="0" y="29"/>
                    </a:cubicBezTo>
                    <a:cubicBezTo>
                      <a:pt x="0" y="45"/>
                      <a:pt x="74" y="58"/>
                      <a:pt x="166" y="58"/>
                    </a:cubicBezTo>
                    <a:lnTo>
                      <a:pt x="166" y="0"/>
                    </a:lnTo>
                    <a:close/>
                  </a:path>
                </a:pathLst>
              </a:custGeom>
              <a:solidFill>
                <a:schemeClr val="accent2">
                  <a:lumMod val="75000"/>
                </a:schemeClr>
              </a:solidFill>
              <a:ln>
                <a:noFill/>
              </a:ln>
            </p:spPr>
            <p:txBody>
              <a:bodyPr wrap="square" lIns="91440" tIns="45720" rIns="91440" bIns="45720" anchor="ctr">
                <a:normAutofit fontScale="25000" lnSpcReduction="20000"/>
              </a:bodyPr>
              <a:lstStyle/>
              <a:p>
                <a:pPr marL="0" marR="0" lvl="0" indent="0" algn="ctr" defTabSz="457200" eaLnBrk="1" fontAlgn="auto" latinLnBrk="0" hangingPunct="1">
                  <a:lnSpc>
                    <a:spcPct val="100000"/>
                  </a:lnSpc>
                  <a:spcBef>
                    <a:spcPts val="0"/>
                  </a:spcBef>
                  <a:spcAft>
                    <a:spcPts val="0"/>
                  </a:spcAft>
                  <a:buClrTx/>
                  <a:buSzTx/>
                  <a:buFontTx/>
                  <a:buNone/>
                </a:pPr>
                <a:endParaRPr kumimoji="0" sz="1800" i="0" u="none" strike="noStrike" kern="0" cap="none" spc="300" normalizeH="0" baseline="0" noProof="0">
                  <a:ln>
                    <a:noFill/>
                  </a:ln>
                  <a:solidFill>
                    <a:srgbClr val="000000"/>
                  </a:solidFill>
                  <a:effectLst/>
                  <a:uLnTx/>
                  <a:uFillTx/>
                  <a:cs typeface="+mn-ea"/>
                  <a:sym typeface="+mn-lt"/>
                </a:endParaRPr>
              </a:p>
            </p:txBody>
          </p:sp>
          <p:sp>
            <p:nvSpPr>
              <p:cNvPr id="1048776" name="î$ḻidé"/>
              <p:cNvSpPr/>
              <p:nvPr/>
            </p:nvSpPr>
            <p:spPr bwMode="auto">
              <a:xfrm>
                <a:off x="1476321" y="3425397"/>
                <a:ext cx="4200580" cy="482282"/>
              </a:xfrm>
              <a:custGeom>
                <a:avLst/>
                <a:gdLst>
                  <a:gd name="connsiteX0" fmla="*/ 5763822 w 6003710"/>
                  <a:gd name="connsiteY0" fmla="*/ 0 h 482282"/>
                  <a:gd name="connsiteX1" fmla="*/ 6003710 w 6003710"/>
                  <a:gd name="connsiteY1" fmla="*/ 239887 h 482282"/>
                  <a:gd name="connsiteX2" fmla="*/ 5812168 w 6003710"/>
                  <a:gd name="connsiteY2" fmla="*/ 474900 h 482282"/>
                  <a:gd name="connsiteX3" fmla="*/ 5766307 w 6003710"/>
                  <a:gd name="connsiteY3" fmla="*/ 479524 h 482282"/>
                  <a:gd name="connsiteX4" fmla="*/ 5766307 w 6003710"/>
                  <a:gd name="connsiteY4" fmla="*/ 482282 h 482282"/>
                  <a:gd name="connsiteX5" fmla="*/ 0 w 6003710"/>
                  <a:gd name="connsiteY5" fmla="*/ 482282 h 482282"/>
                  <a:gd name="connsiteX6" fmla="*/ 0 w 6003710"/>
                  <a:gd name="connsiteY6" fmla="*/ 2517 h 482282"/>
                  <a:gd name="connsiteX7" fmla="*/ 5738854 w 6003710"/>
                  <a:gd name="connsiteY7" fmla="*/ 2517 h 48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710" h="482282">
                    <a:moveTo>
                      <a:pt x="5763822" y="0"/>
                    </a:moveTo>
                    <a:cubicBezTo>
                      <a:pt x="5896308" y="0"/>
                      <a:pt x="6003710" y="107401"/>
                      <a:pt x="6003710" y="239887"/>
                    </a:cubicBezTo>
                    <a:cubicBezTo>
                      <a:pt x="6003710" y="355812"/>
                      <a:pt x="5921481" y="452532"/>
                      <a:pt x="5812168" y="474900"/>
                    </a:cubicBezTo>
                    <a:lnTo>
                      <a:pt x="5766307" y="479524"/>
                    </a:lnTo>
                    <a:lnTo>
                      <a:pt x="5766307" y="482282"/>
                    </a:lnTo>
                    <a:lnTo>
                      <a:pt x="0" y="482282"/>
                    </a:lnTo>
                    <a:lnTo>
                      <a:pt x="0" y="2517"/>
                    </a:lnTo>
                    <a:lnTo>
                      <a:pt x="5738854" y="2517"/>
                    </a:lnTo>
                    <a:close/>
                  </a:path>
                </a:pathLst>
              </a:custGeom>
              <a:solidFill>
                <a:schemeClr val="accent2"/>
              </a:solidFill>
              <a:ln>
                <a:noFill/>
              </a:ln>
            </p:spPr>
            <p:txBody>
              <a:bodyPr wrap="square" lIns="91440" tIns="45720" rIns="91440" bIns="45720" anchor="ctr">
                <a:normAutofit/>
              </a:bodyPr>
              <a:lstStyle/>
              <a:p>
                <a:pPr lvl="0" algn="ctr" defTabSz="457200"/>
                <a:r>
                  <a:rPr lang="zh-CN" altLang="en-US" sz="1600" i="1" kern="0" spc="300" dirty="0">
                    <a:solidFill>
                      <a:srgbClr val="FFFFFF"/>
                    </a:solidFill>
                    <a:cs typeface="+mn-ea"/>
                    <a:sym typeface="+mn-lt"/>
                  </a:rPr>
                  <a:t>优点</a:t>
                </a:r>
                <a:r>
                  <a:rPr lang="en-US" altLang="zh-CN" sz="1600" i="1" kern="0" spc="300" dirty="0">
                    <a:solidFill>
                      <a:srgbClr val="FFFFFF"/>
                    </a:solidFill>
                    <a:cs typeface="+mn-ea"/>
                    <a:sym typeface="+mn-lt"/>
                  </a:rPr>
                  <a:t>2</a:t>
                </a:r>
              </a:p>
            </p:txBody>
          </p:sp>
        </p:grpSp>
        <p:grpSp>
          <p:nvGrpSpPr>
            <p:cNvPr id="137" name="组合 3"/>
            <p:cNvGrpSpPr/>
            <p:nvPr/>
          </p:nvGrpSpPr>
          <p:grpSpPr>
            <a:xfrm>
              <a:off x="1476322" y="4063360"/>
              <a:ext cx="5553127" cy="553039"/>
              <a:chOff x="1476322" y="4063360"/>
              <a:chExt cx="5553127" cy="553039"/>
            </a:xfrm>
          </p:grpSpPr>
          <p:sp>
            <p:nvSpPr>
              <p:cNvPr id="1048777" name="îSlíďe"/>
              <p:cNvSpPr/>
              <p:nvPr/>
            </p:nvSpPr>
            <p:spPr bwMode="auto">
              <a:xfrm>
                <a:off x="1476322" y="4063360"/>
                <a:ext cx="383921" cy="151602"/>
              </a:xfrm>
              <a:custGeom>
                <a:avLst/>
                <a:gdLst>
                  <a:gd name="T0" fmla="*/ 166 w 166"/>
                  <a:gd name="T1" fmla="*/ 0 h 58"/>
                  <a:gd name="T2" fmla="*/ 0 w 166"/>
                  <a:gd name="T3" fmla="*/ 29 h 58"/>
                  <a:gd name="T4" fmla="*/ 166 w 166"/>
                  <a:gd name="T5" fmla="*/ 58 h 58"/>
                  <a:gd name="T6" fmla="*/ 166 w 166"/>
                  <a:gd name="T7" fmla="*/ 0 h 58"/>
                </a:gdLst>
                <a:ahLst/>
                <a:cxnLst>
                  <a:cxn ang="0">
                    <a:pos x="T0" y="T1"/>
                  </a:cxn>
                  <a:cxn ang="0">
                    <a:pos x="T2" y="T3"/>
                  </a:cxn>
                  <a:cxn ang="0">
                    <a:pos x="T4" y="T5"/>
                  </a:cxn>
                  <a:cxn ang="0">
                    <a:pos x="T6" y="T7"/>
                  </a:cxn>
                </a:cxnLst>
                <a:rect l="0" t="0" r="r" b="b"/>
                <a:pathLst>
                  <a:path w="166" h="58">
                    <a:moveTo>
                      <a:pt x="166" y="0"/>
                    </a:moveTo>
                    <a:cubicBezTo>
                      <a:pt x="74" y="0"/>
                      <a:pt x="0" y="13"/>
                      <a:pt x="0" y="29"/>
                    </a:cubicBezTo>
                    <a:cubicBezTo>
                      <a:pt x="0" y="45"/>
                      <a:pt x="74" y="58"/>
                      <a:pt x="166" y="58"/>
                    </a:cubicBezTo>
                    <a:lnTo>
                      <a:pt x="166" y="0"/>
                    </a:lnTo>
                    <a:close/>
                  </a:path>
                </a:pathLst>
              </a:custGeom>
              <a:solidFill>
                <a:schemeClr val="tx1">
                  <a:lumMod val="95000"/>
                  <a:lumOff val="5000"/>
                </a:schemeClr>
              </a:solidFill>
              <a:ln>
                <a:solidFill>
                  <a:srgbClr val="FFFFFF">
                    <a:lumMod val="50000"/>
                  </a:srgbClr>
                </a:solidFill>
              </a:ln>
            </p:spPr>
            <p:txBody>
              <a:bodyPr wrap="square" lIns="91440" tIns="45720" rIns="91440" bIns="45720" anchor="ctr">
                <a:normAutofit fontScale="25000" lnSpcReduction="20000"/>
              </a:bodyPr>
              <a:lstStyle/>
              <a:p>
                <a:pPr marL="0" marR="0" lvl="0" indent="0" algn="ctr" defTabSz="457200" eaLnBrk="1" fontAlgn="auto" latinLnBrk="0" hangingPunct="1">
                  <a:lnSpc>
                    <a:spcPct val="100000"/>
                  </a:lnSpc>
                  <a:spcBef>
                    <a:spcPts val="0"/>
                  </a:spcBef>
                  <a:spcAft>
                    <a:spcPts val="0"/>
                  </a:spcAft>
                  <a:buClrTx/>
                  <a:buSzTx/>
                  <a:buFontTx/>
                  <a:buNone/>
                </a:pPr>
                <a:endParaRPr kumimoji="0" sz="1800" i="0" u="none" strike="noStrike" kern="0" cap="none" spc="300" normalizeH="0" baseline="0" noProof="0">
                  <a:ln>
                    <a:noFill/>
                  </a:ln>
                  <a:solidFill>
                    <a:srgbClr val="000000"/>
                  </a:solidFill>
                  <a:effectLst/>
                  <a:uLnTx/>
                  <a:uFillTx/>
                  <a:cs typeface="+mn-ea"/>
                  <a:sym typeface="+mn-lt"/>
                </a:endParaRPr>
              </a:p>
            </p:txBody>
          </p:sp>
          <p:sp>
            <p:nvSpPr>
              <p:cNvPr id="1048778" name="iš1íďè"/>
              <p:cNvSpPr/>
              <p:nvPr/>
            </p:nvSpPr>
            <p:spPr bwMode="auto">
              <a:xfrm>
                <a:off x="1476322" y="4136634"/>
                <a:ext cx="5553127" cy="479765"/>
              </a:xfrm>
              <a:custGeom>
                <a:avLst/>
                <a:gdLst>
                  <a:gd name="connsiteX0" fmla="*/ 0 w 5149278"/>
                  <a:gd name="connsiteY0" fmla="*/ 0 h 479765"/>
                  <a:gd name="connsiteX1" fmla="*/ 4908604 w 5149278"/>
                  <a:gd name="connsiteY1" fmla="*/ 0 h 479765"/>
                  <a:gd name="connsiteX2" fmla="*/ 4908604 w 5149278"/>
                  <a:gd name="connsiteY2" fmla="*/ 129 h 479765"/>
                  <a:gd name="connsiteX3" fmla="*/ 4909878 w 5149278"/>
                  <a:gd name="connsiteY3" fmla="*/ 0 h 479765"/>
                  <a:gd name="connsiteX4" fmla="*/ 5149278 w 5149278"/>
                  <a:gd name="connsiteY4" fmla="*/ 239400 h 479765"/>
                  <a:gd name="connsiteX5" fmla="*/ 4909878 w 5149278"/>
                  <a:gd name="connsiteY5" fmla="*/ 478800 h 479765"/>
                  <a:gd name="connsiteX6" fmla="*/ 4908604 w 5149278"/>
                  <a:gd name="connsiteY6" fmla="*/ 478672 h 479765"/>
                  <a:gd name="connsiteX7" fmla="*/ 4908604 w 5149278"/>
                  <a:gd name="connsiteY7" fmla="*/ 479765 h 479765"/>
                  <a:gd name="connsiteX8" fmla="*/ 0 w 5149278"/>
                  <a:gd name="connsiteY8" fmla="*/ 479765 h 47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9278" h="479765">
                    <a:moveTo>
                      <a:pt x="0" y="0"/>
                    </a:moveTo>
                    <a:lnTo>
                      <a:pt x="4908604" y="0"/>
                    </a:lnTo>
                    <a:lnTo>
                      <a:pt x="4908604" y="129"/>
                    </a:lnTo>
                    <a:lnTo>
                      <a:pt x="4909878" y="0"/>
                    </a:lnTo>
                    <a:cubicBezTo>
                      <a:pt x="5042095" y="0"/>
                      <a:pt x="5149278" y="107183"/>
                      <a:pt x="5149278" y="239400"/>
                    </a:cubicBezTo>
                    <a:cubicBezTo>
                      <a:pt x="5149278" y="371617"/>
                      <a:pt x="5042095" y="478800"/>
                      <a:pt x="4909878" y="478800"/>
                    </a:cubicBezTo>
                    <a:lnTo>
                      <a:pt x="4908604" y="478672"/>
                    </a:lnTo>
                    <a:lnTo>
                      <a:pt x="4908604" y="479765"/>
                    </a:lnTo>
                    <a:lnTo>
                      <a:pt x="0" y="479765"/>
                    </a:lnTo>
                    <a:close/>
                  </a:path>
                </a:pathLst>
              </a:custGeom>
              <a:solidFill>
                <a:srgbClr val="2D313B"/>
              </a:solidFill>
              <a:ln>
                <a:noFill/>
              </a:ln>
            </p:spPr>
            <p:txBody>
              <a:bodyPr wrap="square" lIns="91440" tIns="45720" rIns="91440" bIns="45720" anchor="ctr">
                <a:normAutofit/>
              </a:bodyPr>
              <a:lstStyle/>
              <a:p>
                <a:pPr lvl="0" algn="ctr" defTabSz="457200"/>
                <a:r>
                  <a:rPr lang="zh-CN" altLang="en-US" sz="1600" i="1" kern="0" spc="300" dirty="0">
                    <a:solidFill>
                      <a:srgbClr val="FFFFFF"/>
                    </a:solidFill>
                    <a:cs typeface="+mn-ea"/>
                    <a:sym typeface="+mn-lt"/>
                  </a:rPr>
                  <a:t>缺点</a:t>
                </a:r>
                <a:r>
                  <a:rPr lang="en-US" altLang="zh-CN" sz="1600" i="1" kern="0" spc="300" dirty="0">
                    <a:solidFill>
                      <a:srgbClr val="FFFFFF"/>
                    </a:solidFill>
                    <a:cs typeface="+mn-ea"/>
                    <a:sym typeface="+mn-lt"/>
                  </a:rPr>
                  <a:t>1</a:t>
                </a:r>
              </a:p>
            </p:txBody>
          </p:sp>
        </p:grpSp>
        <p:grpSp>
          <p:nvGrpSpPr>
            <p:cNvPr id="138" name="组合 12"/>
            <p:cNvGrpSpPr/>
            <p:nvPr/>
          </p:nvGrpSpPr>
          <p:grpSpPr>
            <a:xfrm>
              <a:off x="1476322" y="4786594"/>
              <a:ext cx="3415557" cy="553039"/>
              <a:chOff x="1476322" y="4786594"/>
              <a:chExt cx="3415557" cy="553039"/>
            </a:xfrm>
          </p:grpSpPr>
          <p:sp>
            <p:nvSpPr>
              <p:cNvPr id="1048779" name="iṡlïḍe"/>
              <p:cNvSpPr/>
              <p:nvPr/>
            </p:nvSpPr>
            <p:spPr bwMode="auto">
              <a:xfrm>
                <a:off x="1476322" y="4786594"/>
                <a:ext cx="383921" cy="151602"/>
              </a:xfrm>
              <a:custGeom>
                <a:avLst/>
                <a:gdLst>
                  <a:gd name="T0" fmla="*/ 166 w 166"/>
                  <a:gd name="T1" fmla="*/ 0 h 58"/>
                  <a:gd name="T2" fmla="*/ 0 w 166"/>
                  <a:gd name="T3" fmla="*/ 29 h 58"/>
                  <a:gd name="T4" fmla="*/ 166 w 166"/>
                  <a:gd name="T5" fmla="*/ 58 h 58"/>
                  <a:gd name="T6" fmla="*/ 166 w 166"/>
                  <a:gd name="T7" fmla="*/ 0 h 58"/>
                </a:gdLst>
                <a:ahLst/>
                <a:cxnLst>
                  <a:cxn ang="0">
                    <a:pos x="T0" y="T1"/>
                  </a:cxn>
                  <a:cxn ang="0">
                    <a:pos x="T2" y="T3"/>
                  </a:cxn>
                  <a:cxn ang="0">
                    <a:pos x="T4" y="T5"/>
                  </a:cxn>
                  <a:cxn ang="0">
                    <a:pos x="T6" y="T7"/>
                  </a:cxn>
                </a:cxnLst>
                <a:rect l="0" t="0" r="r" b="b"/>
                <a:pathLst>
                  <a:path w="166" h="58">
                    <a:moveTo>
                      <a:pt x="166" y="0"/>
                    </a:moveTo>
                    <a:cubicBezTo>
                      <a:pt x="74" y="0"/>
                      <a:pt x="0" y="13"/>
                      <a:pt x="0" y="29"/>
                    </a:cubicBezTo>
                    <a:cubicBezTo>
                      <a:pt x="0" y="45"/>
                      <a:pt x="74" y="58"/>
                      <a:pt x="166" y="58"/>
                    </a:cubicBezTo>
                    <a:lnTo>
                      <a:pt x="166" y="0"/>
                    </a:lnTo>
                    <a:close/>
                  </a:path>
                </a:pathLst>
              </a:custGeom>
              <a:solidFill>
                <a:schemeClr val="accent2">
                  <a:lumMod val="75000"/>
                </a:schemeClr>
              </a:solidFill>
              <a:ln>
                <a:noFill/>
              </a:ln>
            </p:spPr>
            <p:txBody>
              <a:bodyPr wrap="square" lIns="91440" tIns="45720" rIns="91440" bIns="45720" anchor="ctr">
                <a:normAutofit fontScale="25000" lnSpcReduction="20000"/>
              </a:bodyPr>
              <a:lstStyle/>
              <a:p>
                <a:pPr marL="0" marR="0" lvl="0" indent="0" algn="ctr" defTabSz="457200" eaLnBrk="1" fontAlgn="auto" latinLnBrk="0" hangingPunct="1">
                  <a:lnSpc>
                    <a:spcPct val="100000"/>
                  </a:lnSpc>
                  <a:spcBef>
                    <a:spcPts val="0"/>
                  </a:spcBef>
                  <a:spcAft>
                    <a:spcPts val="0"/>
                  </a:spcAft>
                  <a:buClrTx/>
                  <a:buSzTx/>
                  <a:buFontTx/>
                  <a:buNone/>
                </a:pPr>
                <a:endParaRPr kumimoji="0" sz="1800" i="0" u="none" strike="noStrike" kern="0" cap="none" spc="300" normalizeH="0" baseline="0" noProof="0">
                  <a:ln>
                    <a:noFill/>
                  </a:ln>
                  <a:solidFill>
                    <a:srgbClr val="000000"/>
                  </a:solidFill>
                  <a:effectLst/>
                  <a:uLnTx/>
                  <a:uFillTx/>
                  <a:cs typeface="+mn-ea"/>
                  <a:sym typeface="+mn-lt"/>
                </a:endParaRPr>
              </a:p>
            </p:txBody>
          </p:sp>
          <p:sp>
            <p:nvSpPr>
              <p:cNvPr id="1048780" name="îŝlîḋê"/>
              <p:cNvSpPr/>
              <p:nvPr/>
            </p:nvSpPr>
            <p:spPr bwMode="auto">
              <a:xfrm>
                <a:off x="1476323" y="4859868"/>
                <a:ext cx="3415556" cy="479765"/>
              </a:xfrm>
              <a:custGeom>
                <a:avLst/>
                <a:gdLst>
                  <a:gd name="connsiteX0" fmla="*/ 0 w 3918937"/>
                  <a:gd name="connsiteY0" fmla="*/ 0 h 479765"/>
                  <a:gd name="connsiteX1" fmla="*/ 3689404 w 3918937"/>
                  <a:gd name="connsiteY1" fmla="*/ 0 h 479765"/>
                  <a:gd name="connsiteX2" fmla="*/ 3689404 w 3918937"/>
                  <a:gd name="connsiteY2" fmla="*/ 1960 h 479765"/>
                  <a:gd name="connsiteX3" fmla="*/ 3727785 w 3918937"/>
                  <a:gd name="connsiteY3" fmla="*/ 5829 h 479765"/>
                  <a:gd name="connsiteX4" fmla="*/ 3918937 w 3918937"/>
                  <a:gd name="connsiteY4" fmla="*/ 240365 h 479765"/>
                  <a:gd name="connsiteX5" fmla="*/ 3727785 w 3918937"/>
                  <a:gd name="connsiteY5" fmla="*/ 474901 h 479765"/>
                  <a:gd name="connsiteX6" fmla="*/ 3689404 w 3918937"/>
                  <a:gd name="connsiteY6" fmla="*/ 478770 h 479765"/>
                  <a:gd name="connsiteX7" fmla="*/ 3689404 w 3918937"/>
                  <a:gd name="connsiteY7" fmla="*/ 479765 h 479765"/>
                  <a:gd name="connsiteX8" fmla="*/ 3679537 w 3918937"/>
                  <a:gd name="connsiteY8" fmla="*/ 479765 h 479765"/>
                  <a:gd name="connsiteX9" fmla="*/ 0 w 3918937"/>
                  <a:gd name="connsiteY9" fmla="*/ 479765 h 47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8937" h="479765">
                    <a:moveTo>
                      <a:pt x="0" y="0"/>
                    </a:moveTo>
                    <a:lnTo>
                      <a:pt x="3689404" y="0"/>
                    </a:lnTo>
                    <a:lnTo>
                      <a:pt x="3689404" y="1960"/>
                    </a:lnTo>
                    <a:lnTo>
                      <a:pt x="3727785" y="5829"/>
                    </a:lnTo>
                    <a:cubicBezTo>
                      <a:pt x="3836875" y="28152"/>
                      <a:pt x="3918937" y="124675"/>
                      <a:pt x="3918937" y="240365"/>
                    </a:cubicBezTo>
                    <a:cubicBezTo>
                      <a:pt x="3918937" y="356055"/>
                      <a:pt x="3836875" y="452578"/>
                      <a:pt x="3727785" y="474901"/>
                    </a:cubicBezTo>
                    <a:lnTo>
                      <a:pt x="3689404" y="478770"/>
                    </a:lnTo>
                    <a:lnTo>
                      <a:pt x="3689404" y="479765"/>
                    </a:lnTo>
                    <a:lnTo>
                      <a:pt x="3679537" y="479765"/>
                    </a:lnTo>
                    <a:lnTo>
                      <a:pt x="0" y="479765"/>
                    </a:lnTo>
                    <a:close/>
                  </a:path>
                </a:pathLst>
              </a:custGeom>
              <a:solidFill>
                <a:schemeClr val="accent2"/>
              </a:solidFill>
              <a:ln>
                <a:noFill/>
              </a:ln>
            </p:spPr>
            <p:txBody>
              <a:bodyPr wrap="square" lIns="91440" tIns="45720" rIns="91440" bIns="45720" anchor="ctr">
                <a:normAutofit/>
              </a:bodyPr>
              <a:lstStyle/>
              <a:p>
                <a:pPr lvl="0" algn="ctr" defTabSz="457200"/>
                <a:r>
                  <a:rPr lang="zh-CN" altLang="en-US" sz="1600" i="1" kern="0" spc="300" dirty="0">
                    <a:solidFill>
                      <a:srgbClr val="FFFFFF"/>
                    </a:solidFill>
                    <a:cs typeface="+mn-ea"/>
                    <a:sym typeface="+mn-lt"/>
                  </a:rPr>
                  <a:t>缺点</a:t>
                </a:r>
                <a:r>
                  <a:rPr lang="en-US" altLang="zh-CN" sz="1600" i="1" kern="0" spc="300" dirty="0">
                    <a:solidFill>
                      <a:srgbClr val="FFFFFF"/>
                    </a:solidFill>
                    <a:cs typeface="+mn-ea"/>
                    <a:sym typeface="+mn-lt"/>
                  </a:rPr>
                  <a:t>2</a:t>
                </a:r>
              </a:p>
            </p:txBody>
          </p:sp>
        </p:grpSp>
        <p:sp>
          <p:nvSpPr>
            <p:cNvPr id="1048781" name="íṩlïďè"/>
            <p:cNvSpPr txBox="1"/>
            <p:nvPr/>
          </p:nvSpPr>
          <p:spPr bwMode="auto">
            <a:xfrm>
              <a:off x="5885932" y="3406628"/>
              <a:ext cx="5322794" cy="510012"/>
            </a:xfrm>
            <a:prstGeom prst="rect">
              <a:avLst/>
            </a:prstGeom>
            <a:noFill/>
          </p:spPr>
          <p:txBody>
            <a:bodyPr wrap="square" lIns="91440" tIns="45720" rIns="91440" bIns="45720" anchor="ctr">
              <a:noAutofit/>
            </a:bodyPr>
            <a:lstStyle>
              <a:defPPr>
                <a:defRPr lang="zh-CN"/>
              </a:defPPr>
              <a:lvl1pPr>
                <a:lnSpc>
                  <a:spcPts val="2000"/>
                </a:lnSpc>
                <a:defRPr sz="1400">
                  <a:solidFill>
                    <a:schemeClr val="tx1">
                      <a:lumMod val="75000"/>
                      <a:lumOff val="25000"/>
                    </a:schemeClr>
                  </a:solidFill>
                  <a:latin typeface="字魂59号-创粗黑" panose="00000500000000000000" pitchFamily="2" charset="-122"/>
                  <a:ea typeface="字魂59号-创粗黑" panose="00000500000000000000" pitchFamily="2" charset="-122"/>
                </a:defRPr>
              </a:lvl1pPr>
            </a:lstStyle>
            <a:p>
              <a:r>
                <a:rPr lang="zh-CN" altLang="en-US" dirty="0">
                  <a:latin typeface="+mn-lt"/>
                  <a:ea typeface="+mn-ea"/>
                  <a:cs typeface="+mn-ea"/>
                  <a:sym typeface="+mn-lt"/>
                </a:rPr>
                <a:t>理论上，如果可以无限生成决策树，那么</a:t>
              </a:r>
              <a:r>
                <a:rPr lang="en-US" altLang="zh-CN" dirty="0">
                  <a:latin typeface="+mn-lt"/>
                  <a:ea typeface="+mn-ea"/>
                  <a:cs typeface="+mn-ea"/>
                  <a:sym typeface="+mn-lt"/>
                </a:rPr>
                <a:t>GBDT</a:t>
              </a:r>
              <a:r>
                <a:rPr lang="zh-CN" altLang="en-US" dirty="0">
                  <a:latin typeface="+mn-lt"/>
                  <a:ea typeface="+mn-ea"/>
                  <a:cs typeface="+mn-ea"/>
                  <a:sym typeface="+mn-lt"/>
                </a:rPr>
                <a:t>可以无限逼近目标拟合函数，从而达到减小预测误差的目的。</a:t>
              </a:r>
            </a:p>
          </p:txBody>
        </p:sp>
        <p:sp>
          <p:nvSpPr>
            <p:cNvPr id="1048782" name="ïṣḻïḑè"/>
            <p:cNvSpPr txBox="1"/>
            <p:nvPr/>
          </p:nvSpPr>
          <p:spPr bwMode="auto">
            <a:xfrm>
              <a:off x="7189303" y="4105656"/>
              <a:ext cx="4089493" cy="510012"/>
            </a:xfrm>
            <a:prstGeom prst="rect">
              <a:avLst/>
            </a:prstGeom>
            <a:noFill/>
          </p:spPr>
          <p:txBody>
            <a:bodyPr wrap="square" lIns="91440" tIns="45720" rIns="91440" bIns="45720" anchor="ctr">
              <a:noAutofit/>
            </a:bodyPr>
            <a:lstStyle>
              <a:defPPr>
                <a:defRPr lang="zh-CN"/>
              </a:defPPr>
              <a:lvl1pPr>
                <a:lnSpc>
                  <a:spcPts val="2000"/>
                </a:lnSpc>
                <a:defRPr sz="1400">
                  <a:solidFill>
                    <a:schemeClr val="tx1">
                      <a:lumMod val="75000"/>
                      <a:lumOff val="25000"/>
                    </a:schemeClr>
                  </a:solidFill>
                  <a:latin typeface="字魂59号-创粗黑" panose="00000500000000000000" pitchFamily="2" charset="-122"/>
                  <a:ea typeface="字魂59号-创粗黑" panose="00000500000000000000" pitchFamily="2" charset="-122"/>
                </a:defRPr>
              </a:lvl1pPr>
            </a:lstStyle>
            <a:p>
              <a:r>
                <a:rPr lang="zh-CN" altLang="en-US" dirty="0"/>
                <a:t>对于海量的</a:t>
              </a:r>
              <a:r>
                <a:rPr lang="en" altLang="zh-CN" dirty="0"/>
                <a:t>id</a:t>
              </a:r>
              <a:r>
                <a:rPr lang="zh-CN" altLang="en-US" dirty="0"/>
                <a:t>类特征，</a:t>
              </a:r>
              <a:r>
                <a:rPr lang="en" altLang="zh-CN" dirty="0"/>
                <a:t>GBDT </a:t>
              </a:r>
              <a:r>
                <a:rPr lang="zh-CN" altLang="en-US" dirty="0"/>
                <a:t>由于树的深度和棵树限制（防止过拟合），不能有效的存储。</a:t>
              </a:r>
              <a:endParaRPr lang="en-US" altLang="zh-CN" dirty="0">
                <a:cs typeface="+mn-ea"/>
                <a:sym typeface="+mn-lt"/>
              </a:endParaRPr>
            </a:p>
          </p:txBody>
        </p:sp>
        <p:sp>
          <p:nvSpPr>
            <p:cNvPr id="1048783" name="íşḷiḋe"/>
            <p:cNvSpPr txBox="1"/>
            <p:nvPr/>
          </p:nvSpPr>
          <p:spPr bwMode="auto">
            <a:xfrm>
              <a:off x="5053302" y="4830815"/>
              <a:ext cx="5792498" cy="510012"/>
            </a:xfrm>
            <a:prstGeom prst="rect">
              <a:avLst/>
            </a:prstGeom>
            <a:noFill/>
          </p:spPr>
          <p:txBody>
            <a:bodyPr wrap="square" lIns="91440" tIns="45720" rIns="91440" bIns="45720" anchor="ctr">
              <a:noAutofit/>
            </a:bodyPr>
            <a:lstStyle>
              <a:defPPr>
                <a:defRPr lang="zh-CN"/>
              </a:defPPr>
              <a:lvl1pPr>
                <a:lnSpc>
                  <a:spcPts val="2000"/>
                </a:lnSpc>
                <a:defRPr sz="1400">
                  <a:solidFill>
                    <a:schemeClr val="tx1">
                      <a:lumMod val="75000"/>
                      <a:lumOff val="25000"/>
                    </a:schemeClr>
                  </a:solidFill>
                  <a:latin typeface="字魂59号-创粗黑" panose="00000500000000000000" pitchFamily="2" charset="-122"/>
                  <a:ea typeface="字魂59号-创粗黑" panose="00000500000000000000" pitchFamily="2" charset="-122"/>
                </a:defRPr>
              </a:lvl1pPr>
            </a:lstStyle>
            <a:p>
              <a:pPr>
                <a:lnSpc>
                  <a:spcPct val="150000"/>
                </a:lnSpc>
              </a:pPr>
              <a:r>
                <a:rPr lang="zh-CN" altLang="en-US" dirty="0"/>
                <a:t>海量特征在也会存在性能瓶颈，当 </a:t>
              </a:r>
              <a:r>
                <a:rPr lang="en" altLang="zh-CN" dirty="0"/>
                <a:t>GBDT </a:t>
              </a:r>
              <a:r>
                <a:rPr lang="zh-CN" altLang="en-US" dirty="0"/>
                <a:t>的 </a:t>
              </a:r>
              <a:r>
                <a:rPr lang="en" altLang="zh-CN" dirty="0"/>
                <a:t>one hot </a:t>
              </a:r>
              <a:r>
                <a:rPr lang="zh-CN" altLang="en-US" dirty="0"/>
                <a:t>特征大于 </a:t>
              </a:r>
              <a:r>
                <a:rPr lang="en-US" altLang="zh-CN" dirty="0"/>
                <a:t>10 </a:t>
              </a:r>
              <a:r>
                <a:rPr lang="zh-CN" altLang="en-US" dirty="0"/>
                <a:t>万维时，就必须做分布式的训练才能保证不爆内存。</a:t>
              </a:r>
              <a:endParaRPr lang="zh-CN" altLang="en-US" dirty="0">
                <a:cs typeface="+mn-ea"/>
                <a:sym typeface="+mn-lt"/>
              </a:endParaRPr>
            </a:p>
          </p:txBody>
        </p:sp>
        <p:grpSp>
          <p:nvGrpSpPr>
            <p:cNvPr id="139" name="组合 1"/>
            <p:cNvGrpSpPr/>
            <p:nvPr/>
          </p:nvGrpSpPr>
          <p:grpSpPr>
            <a:xfrm>
              <a:off x="1476320" y="2611980"/>
              <a:ext cx="4772080" cy="553038"/>
              <a:chOff x="1476320" y="2611980"/>
              <a:chExt cx="4772080" cy="553038"/>
            </a:xfrm>
          </p:grpSpPr>
          <p:sp>
            <p:nvSpPr>
              <p:cNvPr id="1048784" name="î$1iďe"/>
              <p:cNvSpPr/>
              <p:nvPr/>
            </p:nvSpPr>
            <p:spPr bwMode="auto">
              <a:xfrm>
                <a:off x="1476322" y="2611980"/>
                <a:ext cx="383921" cy="151602"/>
              </a:xfrm>
              <a:custGeom>
                <a:avLst/>
                <a:gdLst>
                  <a:gd name="T0" fmla="*/ 166 w 166"/>
                  <a:gd name="T1" fmla="*/ 0 h 58"/>
                  <a:gd name="T2" fmla="*/ 0 w 166"/>
                  <a:gd name="T3" fmla="*/ 29 h 58"/>
                  <a:gd name="T4" fmla="*/ 166 w 166"/>
                  <a:gd name="T5" fmla="*/ 58 h 58"/>
                  <a:gd name="T6" fmla="*/ 166 w 166"/>
                  <a:gd name="T7" fmla="*/ 0 h 58"/>
                </a:gdLst>
                <a:ahLst/>
                <a:cxnLst>
                  <a:cxn ang="0">
                    <a:pos x="T0" y="T1"/>
                  </a:cxn>
                  <a:cxn ang="0">
                    <a:pos x="T2" y="T3"/>
                  </a:cxn>
                  <a:cxn ang="0">
                    <a:pos x="T4" y="T5"/>
                  </a:cxn>
                  <a:cxn ang="0">
                    <a:pos x="T6" y="T7"/>
                  </a:cxn>
                </a:cxnLst>
                <a:rect l="0" t="0" r="r" b="b"/>
                <a:pathLst>
                  <a:path w="166" h="58">
                    <a:moveTo>
                      <a:pt x="166" y="0"/>
                    </a:moveTo>
                    <a:cubicBezTo>
                      <a:pt x="74" y="0"/>
                      <a:pt x="0" y="13"/>
                      <a:pt x="0" y="29"/>
                    </a:cubicBezTo>
                    <a:cubicBezTo>
                      <a:pt x="0" y="45"/>
                      <a:pt x="74" y="58"/>
                      <a:pt x="166" y="58"/>
                    </a:cubicBezTo>
                    <a:lnTo>
                      <a:pt x="166" y="0"/>
                    </a:lnTo>
                    <a:close/>
                  </a:path>
                </a:pathLst>
              </a:custGeom>
              <a:solidFill>
                <a:schemeClr val="tx1">
                  <a:lumMod val="95000"/>
                  <a:lumOff val="5000"/>
                </a:schemeClr>
              </a:solidFill>
              <a:ln>
                <a:noFill/>
              </a:ln>
            </p:spPr>
            <p:txBody>
              <a:bodyPr wrap="square" lIns="91440" tIns="45720" rIns="91440" bIns="45720" anchor="ctr">
                <a:normAutofit fontScale="25000" lnSpcReduction="20000"/>
              </a:bodyPr>
              <a:lstStyle/>
              <a:p>
                <a:pPr marL="0" marR="0" lvl="0" indent="0" algn="ctr" defTabSz="457200" eaLnBrk="1" fontAlgn="auto" latinLnBrk="0" hangingPunct="1">
                  <a:lnSpc>
                    <a:spcPct val="100000"/>
                  </a:lnSpc>
                  <a:spcBef>
                    <a:spcPts val="0"/>
                  </a:spcBef>
                  <a:spcAft>
                    <a:spcPts val="0"/>
                  </a:spcAft>
                  <a:buClrTx/>
                  <a:buSzTx/>
                  <a:buFontTx/>
                  <a:buNone/>
                </a:pPr>
                <a:endParaRPr kumimoji="0" sz="1800" i="0" u="none" strike="noStrike" kern="0" cap="none" spc="300" normalizeH="0" baseline="0" noProof="0">
                  <a:ln>
                    <a:noFill/>
                  </a:ln>
                  <a:solidFill>
                    <a:srgbClr val="000000"/>
                  </a:solidFill>
                  <a:effectLst/>
                  <a:uLnTx/>
                  <a:uFillTx/>
                  <a:cs typeface="+mn-ea"/>
                  <a:sym typeface="+mn-lt"/>
                </a:endParaRPr>
              </a:p>
            </p:txBody>
          </p:sp>
          <p:sp>
            <p:nvSpPr>
              <p:cNvPr id="1048785" name="î$ḻidé"/>
              <p:cNvSpPr/>
              <p:nvPr/>
            </p:nvSpPr>
            <p:spPr bwMode="auto">
              <a:xfrm>
                <a:off x="1476320" y="2682736"/>
                <a:ext cx="4772080" cy="482282"/>
              </a:xfrm>
              <a:custGeom>
                <a:avLst/>
                <a:gdLst>
                  <a:gd name="connsiteX0" fmla="*/ 5763822 w 6003710"/>
                  <a:gd name="connsiteY0" fmla="*/ 0 h 482282"/>
                  <a:gd name="connsiteX1" fmla="*/ 6003710 w 6003710"/>
                  <a:gd name="connsiteY1" fmla="*/ 239887 h 482282"/>
                  <a:gd name="connsiteX2" fmla="*/ 5812168 w 6003710"/>
                  <a:gd name="connsiteY2" fmla="*/ 474900 h 482282"/>
                  <a:gd name="connsiteX3" fmla="*/ 5766307 w 6003710"/>
                  <a:gd name="connsiteY3" fmla="*/ 479524 h 482282"/>
                  <a:gd name="connsiteX4" fmla="*/ 5766307 w 6003710"/>
                  <a:gd name="connsiteY4" fmla="*/ 482282 h 482282"/>
                  <a:gd name="connsiteX5" fmla="*/ 0 w 6003710"/>
                  <a:gd name="connsiteY5" fmla="*/ 482282 h 482282"/>
                  <a:gd name="connsiteX6" fmla="*/ 0 w 6003710"/>
                  <a:gd name="connsiteY6" fmla="*/ 2517 h 482282"/>
                  <a:gd name="connsiteX7" fmla="*/ 5738854 w 6003710"/>
                  <a:gd name="connsiteY7" fmla="*/ 2517 h 48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710" h="482282">
                    <a:moveTo>
                      <a:pt x="5763822" y="0"/>
                    </a:moveTo>
                    <a:cubicBezTo>
                      <a:pt x="5896308" y="0"/>
                      <a:pt x="6003710" y="107401"/>
                      <a:pt x="6003710" y="239887"/>
                    </a:cubicBezTo>
                    <a:cubicBezTo>
                      <a:pt x="6003710" y="355812"/>
                      <a:pt x="5921481" y="452532"/>
                      <a:pt x="5812168" y="474900"/>
                    </a:cubicBezTo>
                    <a:lnTo>
                      <a:pt x="5766307" y="479524"/>
                    </a:lnTo>
                    <a:lnTo>
                      <a:pt x="5766307" y="482282"/>
                    </a:lnTo>
                    <a:lnTo>
                      <a:pt x="0" y="482282"/>
                    </a:lnTo>
                    <a:lnTo>
                      <a:pt x="0" y="2517"/>
                    </a:lnTo>
                    <a:lnTo>
                      <a:pt x="5738854" y="2517"/>
                    </a:lnTo>
                    <a:close/>
                  </a:path>
                </a:pathLst>
              </a:custGeom>
              <a:solidFill>
                <a:srgbClr val="2D313B"/>
              </a:solidFill>
              <a:ln>
                <a:noFill/>
              </a:ln>
            </p:spPr>
            <p:txBody>
              <a:bodyPr wrap="square" lIns="91440" tIns="45720" rIns="91440" bIns="45720" anchor="ctr">
                <a:normAutofit/>
              </a:bodyPr>
              <a:lstStyle/>
              <a:p>
                <a:pPr marL="0" marR="0" lvl="0" indent="0" algn="ctr" defTabSz="457200" eaLnBrk="1" fontAlgn="auto" latinLnBrk="0" hangingPunct="1">
                  <a:lnSpc>
                    <a:spcPct val="100000"/>
                  </a:lnSpc>
                  <a:spcBef>
                    <a:spcPts val="0"/>
                  </a:spcBef>
                  <a:spcAft>
                    <a:spcPts val="0"/>
                  </a:spcAft>
                  <a:buClrTx/>
                  <a:buSzTx/>
                  <a:buFontTx/>
                  <a:buNone/>
                </a:pPr>
                <a:r>
                  <a:rPr kumimoji="0" lang="zh-CN" altLang="en-US" sz="1600" i="1" u="none" strike="noStrike" kern="0" cap="none" spc="300" normalizeH="0" baseline="0" noProof="0" dirty="0">
                    <a:ln>
                      <a:noFill/>
                    </a:ln>
                    <a:solidFill>
                      <a:srgbClr val="FFFFFF"/>
                    </a:solidFill>
                    <a:effectLst/>
                    <a:uLnTx/>
                    <a:uFillTx/>
                    <a:cs typeface="+mn-ea"/>
                    <a:sym typeface="+mn-lt"/>
                  </a:rPr>
                  <a:t>优点</a:t>
                </a:r>
                <a:r>
                  <a:rPr kumimoji="0" lang="en-US" altLang="zh-CN" sz="1600" i="1" u="none" strike="noStrike" kern="0" cap="none" spc="300" normalizeH="0" baseline="0" noProof="0" dirty="0">
                    <a:ln>
                      <a:noFill/>
                    </a:ln>
                    <a:solidFill>
                      <a:srgbClr val="FFFFFF"/>
                    </a:solidFill>
                    <a:effectLst/>
                    <a:uLnTx/>
                    <a:uFillTx/>
                    <a:cs typeface="+mn-ea"/>
                    <a:sym typeface="+mn-lt"/>
                  </a:rPr>
                  <a:t>1</a:t>
                </a:r>
              </a:p>
            </p:txBody>
          </p:sp>
        </p:grpSp>
        <p:sp>
          <p:nvSpPr>
            <p:cNvPr id="1048786" name="íṩlïďè"/>
            <p:cNvSpPr txBox="1"/>
            <p:nvPr/>
          </p:nvSpPr>
          <p:spPr bwMode="auto">
            <a:xfrm>
              <a:off x="6360742" y="2637699"/>
              <a:ext cx="4772080" cy="510012"/>
            </a:xfrm>
            <a:prstGeom prst="rect">
              <a:avLst/>
            </a:prstGeom>
            <a:noFill/>
          </p:spPr>
          <p:txBody>
            <a:bodyPr wrap="square" lIns="91440" tIns="45720" rIns="91440" bIns="45720" anchor="ctr">
              <a:noAutofit/>
            </a:bodyPr>
            <a:lstStyle/>
            <a:p>
              <a:pPr>
                <a:lnSpc>
                  <a:spcPct val="150000"/>
                </a:lnSpc>
              </a:pPr>
              <a:r>
                <a:rPr lang="zh-CN" altLang="en-US" sz="1400" dirty="0">
                  <a:solidFill>
                    <a:schemeClr val="tx1">
                      <a:lumMod val="75000"/>
                      <a:lumOff val="25000"/>
                    </a:schemeClr>
                  </a:solidFill>
                  <a:cs typeface="+mn-ea"/>
                  <a:sym typeface="+mn-lt"/>
                </a:rPr>
                <a:t>高阶特征组合能力，非常高效地解决了过去棘手的特征选择和特征组合的问题。</a:t>
              </a:r>
            </a:p>
          </p:txBody>
        </p:sp>
      </p:gr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3"/>
                                        </p:tgtEl>
                                        <p:attrNameLst>
                                          <p:attrName>style.visibility</p:attrName>
                                        </p:attrNameLst>
                                      </p:cBhvr>
                                      <p:to>
                                        <p:strVal val="visible"/>
                                      </p:to>
                                    </p:set>
                                    <p:anim calcmode="lin" valueType="num">
                                      <p:cBhvr>
                                        <p:cTn id="7" dur="500" fill="hold"/>
                                        <p:tgtEl>
                                          <p:spTgt spid="133"/>
                                        </p:tgtEl>
                                        <p:attrNameLst>
                                          <p:attrName>ppt_w</p:attrName>
                                        </p:attrNameLst>
                                      </p:cBhvr>
                                      <p:tavLst>
                                        <p:tav tm="0">
                                          <p:val>
                                            <p:fltVal val="0"/>
                                          </p:val>
                                        </p:tav>
                                        <p:tav tm="100000">
                                          <p:val>
                                            <p:strVal val="#ppt_w"/>
                                          </p:val>
                                        </p:tav>
                                      </p:tavLst>
                                    </p:anim>
                                    <p:anim calcmode="lin" valueType="num">
                                      <p:cBhvr>
                                        <p:cTn id="8" dur="500" fill="hold"/>
                                        <p:tgtEl>
                                          <p:spTgt spid="133"/>
                                        </p:tgtEl>
                                        <p:attrNameLst>
                                          <p:attrName>ppt_h</p:attrName>
                                        </p:attrNameLst>
                                      </p:cBhvr>
                                      <p:tavLst>
                                        <p:tav tm="0">
                                          <p:val>
                                            <p:fltVal val="0"/>
                                          </p:val>
                                        </p:tav>
                                        <p:tav tm="100000">
                                          <p:val>
                                            <p:strVal val="#ppt_h"/>
                                          </p:val>
                                        </p:tav>
                                      </p:tavLst>
                                    </p:anim>
                                    <p:animEffect transition="in" filter="fade">
                                      <p:cBhvr>
                                        <p:cTn id="9" dur="500"/>
                                        <p:tgtEl>
                                          <p:spTgt spid="133"/>
                                        </p:tgtEl>
                                      </p:cBhvr>
                                    </p:animEffect>
                                  </p:childTnLst>
                                </p:cTn>
                              </p:par>
                              <p:par>
                                <p:cTn id="10" presetID="22" presetClass="entr" presetSubtype="8" fill="hold" nodeType="withEffect">
                                  <p:stCondLst>
                                    <p:cond delay="0"/>
                                  </p:stCondLst>
                                  <p:childTnLst>
                                    <p:set>
                                      <p:cBhvr>
                                        <p:cTn id="11" dur="1" fill="hold">
                                          <p:stCondLst>
                                            <p:cond delay="0"/>
                                          </p:stCondLst>
                                        </p:cTn>
                                        <p:tgtEl>
                                          <p:spTgt spid="132"/>
                                        </p:tgtEl>
                                        <p:attrNameLst>
                                          <p:attrName>style.visibility</p:attrName>
                                        </p:attrNameLst>
                                      </p:cBhvr>
                                      <p:to>
                                        <p:strVal val="visible"/>
                                      </p:to>
                                    </p:set>
                                    <p:animEffect transition="in" filter="wipe(left)">
                                      <p:cBhvr>
                                        <p:cTn id="12" dur="750"/>
                                        <p:tgtEl>
                                          <p:spTgt spid="132"/>
                                        </p:tgtEl>
                                      </p:cBhvr>
                                    </p:animEffect>
                                  </p:childTnLst>
                                </p:cTn>
                              </p:par>
                            </p:childTnLst>
                          </p:cTn>
                        </p:par>
                        <p:par>
                          <p:cTn id="13" fill="hold">
                            <p:stCondLst>
                              <p:cond delay="750"/>
                            </p:stCondLst>
                            <p:childTnLst>
                              <p:par>
                                <p:cTn id="14" presetID="10" presetClass="entr" presetSubtype="0" fill="hold" nodeType="afterEffect">
                                  <p:stCondLst>
                                    <p:cond delay="0"/>
                                  </p:stCondLst>
                                  <p:childTnLst>
                                    <p:set>
                                      <p:cBhvr>
                                        <p:cTn id="15" dur="1" fill="hold">
                                          <p:stCondLst>
                                            <p:cond delay="0"/>
                                          </p:stCondLst>
                                        </p:cTn>
                                        <p:tgtEl>
                                          <p:spTgt spid="134"/>
                                        </p:tgtEl>
                                        <p:attrNameLst>
                                          <p:attrName>style.visibility</p:attrName>
                                        </p:attrNameLst>
                                      </p:cBhvr>
                                      <p:to>
                                        <p:strVal val="visible"/>
                                      </p:to>
                                    </p:set>
                                    <p:animEffect transition="in" filter="fade">
                                      <p:cBhvr>
                                        <p:cTn id="16" dur="500"/>
                                        <p:tgtEl>
                                          <p:spTgt spid="134"/>
                                        </p:tgtEl>
                                      </p:cBhvr>
                                    </p:animEffect>
                                  </p:childTnLst>
                                </p:cTn>
                              </p:par>
                              <p:par>
                                <p:cTn id="17" presetID="10" presetClass="entr" presetSubtype="0" fill="hold" nodeType="withEffect">
                                  <p:stCondLst>
                                    <p:cond delay="0"/>
                                  </p:stCondLst>
                                  <p:childTnLst>
                                    <p:set>
                                      <p:cBhvr>
                                        <p:cTn id="18" dur="1" fill="hold">
                                          <p:stCondLst>
                                            <p:cond delay="0"/>
                                          </p:stCondLst>
                                        </p:cTn>
                                        <p:tgtEl>
                                          <p:spTgt spid="135"/>
                                        </p:tgtEl>
                                        <p:attrNameLst>
                                          <p:attrName>style.visibility</p:attrName>
                                        </p:attrNameLst>
                                      </p:cBhvr>
                                      <p:to>
                                        <p:strVal val="visible"/>
                                      </p:to>
                                    </p:set>
                                    <p:animEffect transition="in" filter="fade">
                                      <p:cBhvr>
                                        <p:cTn id="19"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7" name="矩形 3"/>
          <p:cNvSpPr/>
          <p:nvPr/>
        </p:nvSpPr>
        <p:spPr>
          <a:xfrm>
            <a:off x="0" y="0"/>
            <a:ext cx="12192000" cy="6858000"/>
          </a:xfrm>
          <a:prstGeom prst="rect">
            <a:avLst/>
          </a:prstGeom>
          <a:pattFill prst="weave">
            <a:fgClr>
              <a:srgbClr val="F5F5F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788" name="任意多边形: 形状 5"/>
          <p:cNvSpPr/>
          <p:nvPr/>
        </p:nvSpPr>
        <p:spPr>
          <a:xfrm>
            <a:off x="-3" y="1520665"/>
            <a:ext cx="1393374" cy="2742351"/>
          </a:xfrm>
          <a:custGeom>
            <a:avLst/>
            <a:gdLst>
              <a:gd name="connsiteX0" fmla="*/ 0 w 3505200"/>
              <a:gd name="connsiteY0" fmla="*/ 0 h 4660900"/>
              <a:gd name="connsiteX1" fmla="*/ 3505200 w 3505200"/>
              <a:gd name="connsiteY1" fmla="*/ 3505200 h 4660900"/>
              <a:gd name="connsiteX2" fmla="*/ 2324100 w 3505200"/>
              <a:gd name="connsiteY2" fmla="*/ 4660900 h 4660900"/>
              <a:gd name="connsiteX0" fmla="*/ 0 w 3482340"/>
              <a:gd name="connsiteY0" fmla="*/ 0 h 3670300"/>
              <a:gd name="connsiteX1" fmla="*/ 3482340 w 3482340"/>
              <a:gd name="connsiteY1" fmla="*/ 2514600 h 3670300"/>
              <a:gd name="connsiteX2" fmla="*/ 2301240 w 3482340"/>
              <a:gd name="connsiteY2" fmla="*/ 3670300 h 3670300"/>
              <a:gd name="connsiteX0" fmla="*/ 0 w 2301240"/>
              <a:gd name="connsiteY0" fmla="*/ 0 h 3670300"/>
              <a:gd name="connsiteX1" fmla="*/ 1013460 w 2301240"/>
              <a:gd name="connsiteY1" fmla="*/ 1005840 h 3670300"/>
              <a:gd name="connsiteX2" fmla="*/ 2301240 w 2301240"/>
              <a:gd name="connsiteY2" fmla="*/ 3670300 h 3670300"/>
              <a:gd name="connsiteX0" fmla="*/ 22860 w 1036320"/>
              <a:gd name="connsiteY0" fmla="*/ 0 h 2039620"/>
              <a:gd name="connsiteX1" fmla="*/ 1036320 w 1036320"/>
              <a:gd name="connsiteY1" fmla="*/ 1005840 h 2039620"/>
              <a:gd name="connsiteX2" fmla="*/ 0 w 1036320"/>
              <a:gd name="connsiteY2" fmla="*/ 2039620 h 2039620"/>
            </a:gdLst>
            <a:ahLst/>
            <a:cxnLst>
              <a:cxn ang="0">
                <a:pos x="connsiteX0" y="connsiteY0"/>
              </a:cxn>
              <a:cxn ang="0">
                <a:pos x="connsiteX1" y="connsiteY1"/>
              </a:cxn>
              <a:cxn ang="0">
                <a:pos x="connsiteX2" y="connsiteY2"/>
              </a:cxn>
            </a:cxnLst>
            <a:rect l="l" t="t" r="r" b="b"/>
            <a:pathLst>
              <a:path w="1036320" h="2039620">
                <a:moveTo>
                  <a:pt x="22860" y="0"/>
                </a:moveTo>
                <a:lnTo>
                  <a:pt x="1036320" y="1005840"/>
                </a:lnTo>
                <a:lnTo>
                  <a:pt x="0" y="203962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789" name="任意多边形: 形状 6"/>
          <p:cNvSpPr/>
          <p:nvPr/>
        </p:nvSpPr>
        <p:spPr>
          <a:xfrm rot="10800000">
            <a:off x="10427150" y="4697477"/>
            <a:ext cx="1755324" cy="2179470"/>
          </a:xfrm>
          <a:custGeom>
            <a:avLst/>
            <a:gdLst>
              <a:gd name="connsiteX0" fmla="*/ 0 w 3505200"/>
              <a:gd name="connsiteY0" fmla="*/ 0 h 4660900"/>
              <a:gd name="connsiteX1" fmla="*/ 3505200 w 3505200"/>
              <a:gd name="connsiteY1" fmla="*/ 3505200 h 4660900"/>
              <a:gd name="connsiteX2" fmla="*/ 2324100 w 3505200"/>
              <a:gd name="connsiteY2" fmla="*/ 4660900 h 4660900"/>
              <a:gd name="connsiteX0" fmla="*/ 0 w 3482340"/>
              <a:gd name="connsiteY0" fmla="*/ 0 h 3670300"/>
              <a:gd name="connsiteX1" fmla="*/ 3482340 w 3482340"/>
              <a:gd name="connsiteY1" fmla="*/ 2514600 h 3670300"/>
              <a:gd name="connsiteX2" fmla="*/ 2301240 w 3482340"/>
              <a:gd name="connsiteY2" fmla="*/ 3670300 h 3670300"/>
              <a:gd name="connsiteX0" fmla="*/ 0 w 2301240"/>
              <a:gd name="connsiteY0" fmla="*/ 0 h 3670300"/>
              <a:gd name="connsiteX1" fmla="*/ 1013460 w 2301240"/>
              <a:gd name="connsiteY1" fmla="*/ 1005840 h 3670300"/>
              <a:gd name="connsiteX2" fmla="*/ 2301240 w 2301240"/>
              <a:gd name="connsiteY2" fmla="*/ 3670300 h 3670300"/>
              <a:gd name="connsiteX0" fmla="*/ 22860 w 1036320"/>
              <a:gd name="connsiteY0" fmla="*/ 0 h 2039620"/>
              <a:gd name="connsiteX1" fmla="*/ 1036320 w 1036320"/>
              <a:gd name="connsiteY1" fmla="*/ 1005840 h 2039620"/>
              <a:gd name="connsiteX2" fmla="*/ 0 w 1036320"/>
              <a:gd name="connsiteY2" fmla="*/ 2039620 h 2039620"/>
              <a:gd name="connsiteX0" fmla="*/ 22860 w 1312604"/>
              <a:gd name="connsiteY0" fmla="*/ 0 h 2039620"/>
              <a:gd name="connsiteX1" fmla="*/ 1312604 w 1312604"/>
              <a:gd name="connsiteY1" fmla="*/ 731917 h 2039620"/>
              <a:gd name="connsiteX2" fmla="*/ 0 w 1312604"/>
              <a:gd name="connsiteY2" fmla="*/ 2039620 h 2039620"/>
              <a:gd name="connsiteX0" fmla="*/ 1037588 w 1312604"/>
              <a:gd name="connsiteY0" fmla="*/ 0 h 1618616"/>
              <a:gd name="connsiteX1" fmla="*/ 1312604 w 1312604"/>
              <a:gd name="connsiteY1" fmla="*/ 310913 h 1618616"/>
              <a:gd name="connsiteX2" fmla="*/ 0 w 1312604"/>
              <a:gd name="connsiteY2" fmla="*/ 1618616 h 1618616"/>
              <a:gd name="connsiteX0" fmla="*/ 1013974 w 1312604"/>
              <a:gd name="connsiteY0" fmla="*/ 0 h 1611532"/>
              <a:gd name="connsiteX1" fmla="*/ 1312604 w 1312604"/>
              <a:gd name="connsiteY1" fmla="*/ 303829 h 1611532"/>
              <a:gd name="connsiteX2" fmla="*/ 0 w 1312604"/>
              <a:gd name="connsiteY2" fmla="*/ 1611532 h 1611532"/>
              <a:gd name="connsiteX0" fmla="*/ 1006890 w 1305520"/>
              <a:gd name="connsiteY0" fmla="*/ 0 h 1620978"/>
              <a:gd name="connsiteX1" fmla="*/ 1305520 w 1305520"/>
              <a:gd name="connsiteY1" fmla="*/ 303829 h 1620978"/>
              <a:gd name="connsiteX2" fmla="*/ 0 w 1305520"/>
              <a:gd name="connsiteY2" fmla="*/ 1620978 h 1620978"/>
            </a:gdLst>
            <a:ahLst/>
            <a:cxnLst>
              <a:cxn ang="0">
                <a:pos x="connsiteX0" y="connsiteY0"/>
              </a:cxn>
              <a:cxn ang="0">
                <a:pos x="connsiteX1" y="connsiteY1"/>
              </a:cxn>
              <a:cxn ang="0">
                <a:pos x="connsiteX2" y="connsiteY2"/>
              </a:cxn>
            </a:cxnLst>
            <a:rect l="l" t="t" r="r" b="b"/>
            <a:pathLst>
              <a:path w="1305520" h="1620978">
                <a:moveTo>
                  <a:pt x="1006890" y="0"/>
                </a:moveTo>
                <a:lnTo>
                  <a:pt x="1305520" y="303829"/>
                </a:lnTo>
                <a:lnTo>
                  <a:pt x="0" y="1620978"/>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3145735" name="直接连接符 8"/>
          <p:cNvCxnSpPr>
            <a:cxnSpLocks/>
          </p:cNvCxnSpPr>
          <p:nvPr/>
        </p:nvCxnSpPr>
        <p:spPr>
          <a:xfrm>
            <a:off x="11074400" y="3875314"/>
            <a:ext cx="1117600" cy="1117600"/>
          </a:xfrm>
          <a:prstGeom prst="line">
            <a:avLst/>
          </a:pr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1048790" name="等腰三角形 12"/>
          <p:cNvSpPr/>
          <p:nvPr/>
        </p:nvSpPr>
        <p:spPr>
          <a:xfrm>
            <a:off x="0" y="5167086"/>
            <a:ext cx="1739439" cy="1690914"/>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41" name="组合 1"/>
          <p:cNvGrpSpPr/>
          <p:nvPr/>
        </p:nvGrpSpPr>
        <p:grpSpPr>
          <a:xfrm>
            <a:off x="1625600" y="885371"/>
            <a:ext cx="10566400" cy="1973943"/>
            <a:chOff x="1625600" y="885371"/>
            <a:chExt cx="10566400" cy="1973943"/>
          </a:xfrm>
          <a:solidFill>
            <a:schemeClr val="accent2"/>
          </a:solidFill>
        </p:grpSpPr>
        <p:sp>
          <p:nvSpPr>
            <p:cNvPr id="1048791" name="任意多边形: 形状 13"/>
            <p:cNvSpPr/>
            <p:nvPr/>
          </p:nvSpPr>
          <p:spPr>
            <a:xfrm>
              <a:off x="1625600" y="885371"/>
              <a:ext cx="10566400" cy="1973943"/>
            </a:xfrm>
            <a:custGeom>
              <a:avLst/>
              <a:gdLst>
                <a:gd name="connsiteX0" fmla="*/ 0 w 10566400"/>
                <a:gd name="connsiteY0" fmla="*/ 0 h 1973943"/>
                <a:gd name="connsiteX1" fmla="*/ 10566400 w 10566400"/>
                <a:gd name="connsiteY1" fmla="*/ 0 h 1973943"/>
                <a:gd name="connsiteX2" fmla="*/ 10566400 w 10566400"/>
                <a:gd name="connsiteY2" fmla="*/ 1973943 h 1973943"/>
                <a:gd name="connsiteX3" fmla="*/ 1785257 w 10566400"/>
                <a:gd name="connsiteY3" fmla="*/ 1973943 h 1973943"/>
                <a:gd name="connsiteX4" fmla="*/ 0 w 10566400"/>
                <a:gd name="connsiteY4" fmla="*/ 0 h 197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6400" h="1973943">
                  <a:moveTo>
                    <a:pt x="0" y="0"/>
                  </a:moveTo>
                  <a:lnTo>
                    <a:pt x="10566400" y="0"/>
                  </a:lnTo>
                  <a:lnTo>
                    <a:pt x="10566400" y="1973943"/>
                  </a:lnTo>
                  <a:lnTo>
                    <a:pt x="1785257" y="197394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792" name="任意多边形: 形状 14"/>
            <p:cNvSpPr/>
            <p:nvPr/>
          </p:nvSpPr>
          <p:spPr>
            <a:xfrm>
              <a:off x="1625600" y="885371"/>
              <a:ext cx="10566400" cy="1973943"/>
            </a:xfrm>
            <a:custGeom>
              <a:avLst/>
              <a:gdLst>
                <a:gd name="connsiteX0" fmla="*/ 0 w 10566400"/>
                <a:gd name="connsiteY0" fmla="*/ 0 h 1973943"/>
                <a:gd name="connsiteX1" fmla="*/ 10566400 w 10566400"/>
                <a:gd name="connsiteY1" fmla="*/ 0 h 1973943"/>
                <a:gd name="connsiteX2" fmla="*/ 10566400 w 10566400"/>
                <a:gd name="connsiteY2" fmla="*/ 1973943 h 1973943"/>
                <a:gd name="connsiteX3" fmla="*/ 1785257 w 10566400"/>
                <a:gd name="connsiteY3" fmla="*/ 1973943 h 1973943"/>
                <a:gd name="connsiteX4" fmla="*/ 0 w 10566400"/>
                <a:gd name="connsiteY4" fmla="*/ 0 h 197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6400" h="1973943">
                  <a:moveTo>
                    <a:pt x="0" y="0"/>
                  </a:moveTo>
                  <a:lnTo>
                    <a:pt x="10566400" y="0"/>
                  </a:lnTo>
                  <a:lnTo>
                    <a:pt x="10566400" y="1973943"/>
                  </a:lnTo>
                  <a:lnTo>
                    <a:pt x="1785257" y="197394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42" name="组合 15"/>
          <p:cNvGrpSpPr/>
          <p:nvPr/>
        </p:nvGrpSpPr>
        <p:grpSpPr>
          <a:xfrm>
            <a:off x="1797496" y="1302951"/>
            <a:ext cx="1400869" cy="1400866"/>
            <a:chOff x="304800" y="673100"/>
            <a:chExt cx="4000500" cy="4000500"/>
          </a:xfrm>
          <a:effectLst>
            <a:outerShdw blurRad="444500" dist="76200" dir="8100000" algn="tr" rotWithShape="0">
              <a:schemeClr val="tx1">
                <a:lumMod val="65000"/>
                <a:lumOff val="35000"/>
                <a:alpha val="50000"/>
              </a:schemeClr>
            </a:outerShdw>
          </a:effectLst>
        </p:grpSpPr>
        <p:sp>
          <p:nvSpPr>
            <p:cNvPr id="1048793"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solidFill>
                  <a:schemeClr val="tx1">
                    <a:lumMod val="75000"/>
                    <a:lumOff val="25000"/>
                  </a:schemeClr>
                </a:solidFill>
                <a:cs typeface="+mn-ea"/>
                <a:sym typeface="+mn-lt"/>
              </a:endParaRPr>
            </a:p>
          </p:txBody>
        </p:sp>
        <p:sp>
          <p:nvSpPr>
            <p:cNvPr id="1048794" name="椭圆 1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solidFill>
                    <a:schemeClr val="tx1">
                      <a:lumMod val="75000"/>
                      <a:lumOff val="25000"/>
                    </a:schemeClr>
                  </a:solidFill>
                  <a:cs typeface="+mn-ea"/>
                  <a:sym typeface="+mn-lt"/>
                </a:rPr>
                <a:t>03</a:t>
              </a:r>
              <a:endParaRPr lang="zh-CN" altLang="en-US" sz="4800" b="1" dirty="0">
                <a:solidFill>
                  <a:schemeClr val="tx1">
                    <a:lumMod val="75000"/>
                    <a:lumOff val="25000"/>
                  </a:schemeClr>
                </a:solidFill>
                <a:cs typeface="+mn-ea"/>
                <a:sym typeface="+mn-lt"/>
              </a:endParaRPr>
            </a:p>
          </p:txBody>
        </p:sp>
      </p:grpSp>
      <p:cxnSp>
        <p:nvCxnSpPr>
          <p:cNvPr id="3145736" name="直接连接符 19"/>
          <p:cNvCxnSpPr>
            <a:cxnSpLocks/>
          </p:cNvCxnSpPr>
          <p:nvPr/>
        </p:nvCxnSpPr>
        <p:spPr>
          <a:xfrm>
            <a:off x="2466521" y="3890091"/>
            <a:ext cx="0" cy="1102823"/>
          </a:xfrm>
          <a:prstGeom prst="line">
            <a:avLst/>
          </a:prstGeom>
          <a:ln w="28575">
            <a:solidFill>
              <a:srgbClr val="C82C41"/>
            </a:solidFill>
          </a:ln>
        </p:spPr>
        <p:style>
          <a:lnRef idx="1">
            <a:schemeClr val="accent1"/>
          </a:lnRef>
          <a:fillRef idx="0">
            <a:schemeClr val="accent1"/>
          </a:fillRef>
          <a:effectRef idx="0">
            <a:schemeClr val="accent1"/>
          </a:effectRef>
          <a:fontRef idx="minor">
            <a:schemeClr val="tx1"/>
          </a:fontRef>
        </p:style>
      </p:cxnSp>
      <p:sp>
        <p:nvSpPr>
          <p:cNvPr id="1048795" name="文本框 21"/>
          <p:cNvSpPr txBox="1"/>
          <p:nvPr/>
        </p:nvSpPr>
        <p:spPr>
          <a:xfrm>
            <a:off x="2587852" y="3711013"/>
            <a:ext cx="5382668" cy="707886"/>
          </a:xfrm>
          <a:prstGeom prst="rect">
            <a:avLst/>
          </a:prstGeom>
          <a:noFill/>
        </p:spPr>
        <p:txBody>
          <a:bodyPr wrap="square" rtlCol="0">
            <a:spAutoFit/>
          </a:bodyPr>
          <a:lstStyle/>
          <a:p>
            <a:pPr lvl="0"/>
            <a:r>
              <a:rPr lang="zh-CN" altLang="en-US" sz="4000" b="1" spc="500" dirty="0">
                <a:solidFill>
                  <a:schemeClr val="tx1">
                    <a:lumMod val="75000"/>
                    <a:lumOff val="25000"/>
                  </a:schemeClr>
                </a:solidFill>
                <a:cs typeface="+mn-ea"/>
                <a:sym typeface="+mn-lt"/>
              </a:rPr>
              <a:t>代码讲解</a:t>
            </a:r>
            <a:r>
              <a:rPr lang="en-US" altLang="zh-CN" sz="4000" b="1" spc="500" dirty="0">
                <a:solidFill>
                  <a:schemeClr val="tx1">
                    <a:lumMod val="75000"/>
                    <a:lumOff val="25000"/>
                  </a:schemeClr>
                </a:solidFill>
                <a:cs typeface="+mn-ea"/>
                <a:sym typeface="+mn-lt"/>
              </a:rPr>
              <a:t>+</a:t>
            </a:r>
            <a:r>
              <a:rPr lang="zh-CN" altLang="en-US" sz="4000" b="1" spc="500" dirty="0">
                <a:solidFill>
                  <a:schemeClr val="tx1">
                    <a:lumMod val="75000"/>
                    <a:lumOff val="25000"/>
                  </a:schemeClr>
                </a:solidFill>
                <a:cs typeface="+mn-ea"/>
                <a:sym typeface="+mn-lt"/>
              </a:rPr>
              <a:t>效果评估</a:t>
            </a:r>
          </a:p>
        </p:txBody>
      </p:sp>
      <p:sp>
        <p:nvSpPr>
          <p:cNvPr id="1048796" name="矩形 24"/>
          <p:cNvSpPr/>
          <p:nvPr/>
        </p:nvSpPr>
        <p:spPr>
          <a:xfrm>
            <a:off x="2592304" y="4448891"/>
            <a:ext cx="7945067" cy="327397"/>
          </a:xfrm>
          <a:prstGeom prst="rect">
            <a:avLst/>
          </a:prstGeom>
        </p:spPr>
        <p:txBody>
          <a:bodyPr wrap="square">
            <a:spAutoFit/>
          </a:bodyPr>
          <a:lstStyle/>
          <a:p>
            <a:pPr>
              <a:lnSpc>
                <a:spcPts val="2000"/>
              </a:lnSpc>
            </a:pPr>
            <a:r>
              <a:rPr lang="zh-CN" altLang="en-US" sz="1400" dirty="0">
                <a:solidFill>
                  <a:schemeClr val="tx1">
                    <a:lumMod val="85000"/>
                    <a:lumOff val="15000"/>
                  </a:schemeClr>
                </a:solidFill>
                <a:cs typeface="+mn-ea"/>
                <a:sym typeface="+mn-lt"/>
              </a:rPr>
              <a:t>数据来源：</a:t>
            </a:r>
            <a:r>
              <a:rPr lang="en-US" altLang="zh-CN" sz="1400" dirty="0">
                <a:solidFill>
                  <a:schemeClr val="tx1">
                    <a:lumMod val="85000"/>
                    <a:lumOff val="15000"/>
                  </a:schemeClr>
                </a:solidFill>
                <a:cs typeface="+mn-ea"/>
                <a:sym typeface="+mn-lt"/>
              </a:rPr>
              <a:t>https://www.kaggle.com/louischen7/2020-digix-advertisement-ctr-prediction</a:t>
            </a:r>
            <a:endParaRPr lang="zh-CN" altLang="en-US" sz="1400" dirty="0">
              <a:solidFill>
                <a:schemeClr val="tx1">
                  <a:lumMod val="85000"/>
                  <a:lumOff val="15000"/>
                </a:schemeClr>
              </a:solidFill>
              <a:cs typeface="+mn-ea"/>
              <a:sym typeface="+mn-lt"/>
            </a:endParaRPr>
          </a:p>
        </p:txBody>
      </p:sp>
      <p:cxnSp>
        <p:nvCxnSpPr>
          <p:cNvPr id="3145737" name="直接连接符 10"/>
          <p:cNvCxnSpPr>
            <a:cxnSpLocks/>
          </p:cNvCxnSpPr>
          <p:nvPr/>
        </p:nvCxnSpPr>
        <p:spPr>
          <a:xfrm>
            <a:off x="10856686" y="0"/>
            <a:ext cx="1335314" cy="1378857"/>
          </a:xfrm>
          <a:prstGeom prst="line">
            <a:avLst/>
          </a:pr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048796"/>
                                        </p:tgtEl>
                                        <p:attrNameLst>
                                          <p:attrName>style.visibility</p:attrName>
                                        </p:attrNameLst>
                                      </p:cBhvr>
                                      <p:to>
                                        <p:strVal val="visible"/>
                                      </p:to>
                                    </p:set>
                                    <p:anim calcmode="lin" valueType="num">
                                      <p:cBhvr additive="base">
                                        <p:cTn id="7" dur="500" fill="hold"/>
                                        <p:tgtEl>
                                          <p:spTgt spid="1048796"/>
                                        </p:tgtEl>
                                        <p:attrNameLst>
                                          <p:attrName>ppt_x</p:attrName>
                                        </p:attrNameLst>
                                      </p:cBhvr>
                                      <p:tavLst>
                                        <p:tav tm="0">
                                          <p:val>
                                            <p:strVal val="#ppt_x"/>
                                          </p:val>
                                        </p:tav>
                                        <p:tav tm="100000">
                                          <p:val>
                                            <p:strVal val="#ppt_x"/>
                                          </p:val>
                                        </p:tav>
                                      </p:tavLst>
                                    </p:anim>
                                    <p:anim calcmode="lin" valueType="num">
                                      <p:cBhvr additive="base">
                                        <p:cTn id="8" dur="500" fill="hold"/>
                                        <p:tgtEl>
                                          <p:spTgt spid="10487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9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97" name="矩形 11"/>
          <p:cNvSpPr/>
          <p:nvPr/>
        </p:nvSpPr>
        <p:spPr>
          <a:xfrm>
            <a:off x="0" y="0"/>
            <a:ext cx="12192000" cy="6858000"/>
          </a:xfrm>
          <a:prstGeom prst="rect">
            <a:avLst/>
          </a:prstGeom>
          <a:pattFill prst="weave">
            <a:fgClr>
              <a:srgbClr val="F5F5F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44" name="组合 121"/>
          <p:cNvGrpSpPr/>
          <p:nvPr/>
        </p:nvGrpSpPr>
        <p:grpSpPr>
          <a:xfrm>
            <a:off x="723900" y="303571"/>
            <a:ext cx="11468099" cy="584775"/>
            <a:chOff x="723900" y="303571"/>
            <a:chExt cx="11468099" cy="584775"/>
          </a:xfrm>
        </p:grpSpPr>
        <p:sp>
          <p:nvSpPr>
            <p:cNvPr id="1048798" name="矩形 7"/>
            <p:cNvSpPr/>
            <p:nvPr/>
          </p:nvSpPr>
          <p:spPr>
            <a:xfrm>
              <a:off x="723900" y="354013"/>
              <a:ext cx="11468099" cy="523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799" name="文本框 9"/>
            <p:cNvSpPr txBox="1"/>
            <p:nvPr/>
          </p:nvSpPr>
          <p:spPr>
            <a:xfrm>
              <a:off x="1098102" y="303571"/>
              <a:ext cx="6308538" cy="584775"/>
            </a:xfrm>
            <a:prstGeom prst="rect">
              <a:avLst/>
            </a:prstGeom>
            <a:noFill/>
          </p:spPr>
          <p:txBody>
            <a:bodyPr wrap="square" rtlCol="0">
              <a:spAutoFit/>
            </a:bodyPr>
            <a:lstStyle/>
            <a:p>
              <a:pPr lvl="0"/>
              <a:r>
                <a:rPr lang="zh-CN" altLang="en-US" sz="3200" b="1" spc="500" dirty="0">
                  <a:solidFill>
                    <a:schemeClr val="bg1"/>
                  </a:solidFill>
                  <a:cs typeface="+mn-ea"/>
                  <a:sym typeface="+mn-lt"/>
                </a:rPr>
                <a:t>代码讲解：数据处理</a:t>
              </a:r>
            </a:p>
          </p:txBody>
        </p:sp>
      </p:grpSp>
      <p:grpSp>
        <p:nvGrpSpPr>
          <p:cNvPr id="145"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1048800"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lumMod val="75000"/>
                    <a:lumOff val="25000"/>
                  </a:schemeClr>
                </a:solidFill>
                <a:cs typeface="+mn-ea"/>
                <a:sym typeface="+mn-lt"/>
              </a:endParaRPr>
            </a:p>
          </p:txBody>
        </p:sp>
        <p:sp>
          <p:nvSpPr>
            <p:cNvPr id="1048801" name="椭圆 6"/>
            <p:cNvSpPr/>
            <p:nvPr/>
          </p:nvSpPr>
          <p:spPr>
            <a:xfrm>
              <a:off x="392112" y="760412"/>
              <a:ext cx="3825876"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cs typeface="+mn-ea"/>
                  <a:sym typeface="+mn-lt"/>
                </a:rPr>
                <a:t>03</a:t>
              </a:r>
              <a:endParaRPr lang="zh-CN" altLang="en-US" b="1" dirty="0">
                <a:solidFill>
                  <a:schemeClr val="tx1">
                    <a:lumMod val="75000"/>
                    <a:lumOff val="25000"/>
                  </a:schemeClr>
                </a:solidFill>
                <a:cs typeface="+mn-ea"/>
                <a:sym typeface="+mn-lt"/>
              </a:endParaRPr>
            </a:p>
          </p:txBody>
        </p:sp>
      </p:grpSp>
      <p:sp>
        <p:nvSpPr>
          <p:cNvPr id="1048802" name="文本框 112"/>
          <p:cNvSpPr txBox="1"/>
          <p:nvPr/>
        </p:nvSpPr>
        <p:spPr>
          <a:xfrm>
            <a:off x="1074421" y="1097147"/>
            <a:ext cx="10043159" cy="348813"/>
          </a:xfrm>
          <a:prstGeom prst="rect">
            <a:avLst/>
          </a:prstGeom>
          <a:noFill/>
        </p:spPr>
        <p:txBody>
          <a:bodyPr wrap="square" rtlCol="0">
            <a:spAutoFit/>
          </a:bodyPr>
          <a:lstStyle/>
          <a:p>
            <a:pPr>
              <a:lnSpc>
                <a:spcPts val="2000"/>
              </a:lnSpc>
            </a:pPr>
            <a:r>
              <a:rPr lang="zh-CN" altLang="en-US" dirty="0">
                <a:solidFill>
                  <a:schemeClr val="tx1">
                    <a:lumMod val="85000"/>
                    <a:lumOff val="15000"/>
                  </a:schemeClr>
                </a:solidFill>
                <a:cs typeface="+mn-ea"/>
                <a:sym typeface="+mn-lt"/>
              </a:rPr>
              <a:t>数据来源：</a:t>
            </a:r>
            <a:r>
              <a:rPr lang="en-US" altLang="zh-CN" dirty="0">
                <a:solidFill>
                  <a:schemeClr val="tx1">
                    <a:lumMod val="85000"/>
                    <a:lumOff val="15000"/>
                  </a:schemeClr>
                </a:solidFill>
                <a:cs typeface="+mn-ea"/>
                <a:sym typeface="+mn-lt"/>
              </a:rPr>
              <a:t>https://www.kaggle.com/louischen7/2020-digix-advertisement-ctr-prediction</a:t>
            </a:r>
            <a:endParaRPr lang="zh-CN" altLang="en-US" dirty="0">
              <a:solidFill>
                <a:schemeClr val="tx1">
                  <a:lumMod val="85000"/>
                  <a:lumOff val="15000"/>
                </a:schemeClr>
              </a:solidFill>
              <a:cs typeface="+mn-ea"/>
              <a:sym typeface="+mn-lt"/>
            </a:endParaRPr>
          </a:p>
        </p:txBody>
      </p:sp>
      <p:pic>
        <p:nvPicPr>
          <p:cNvPr id="2097171" name="Picture 4"/>
          <p:cNvPicPr>
            <a:picLocks noChangeAspect="1" noChangeArrowheads="1"/>
          </p:cNvPicPr>
          <p:nvPr/>
        </p:nvPicPr>
        <p:blipFill rotWithShape="1">
          <a:blip r:embed="rId2">
            <a:clrChange>
              <a:clrFrom>
                <a:srgbClr val="F7F7F7"/>
              </a:clrFrom>
              <a:clrTo>
                <a:srgbClr val="F7F7F7">
                  <a:alpha val="0"/>
                </a:srgbClr>
              </a:clrTo>
            </a:clrChange>
          </a:blip>
          <a:srcRect l="15163" t="48011" r="9225"/>
          <a:stretch>
            <a:fillRect/>
          </a:stretch>
        </p:blipFill>
        <p:spPr bwMode="auto">
          <a:xfrm>
            <a:off x="846772" y="1661160"/>
            <a:ext cx="10498455" cy="3846931"/>
          </a:xfrm>
          <a:prstGeom prst="rect">
            <a:avLst/>
          </a:prstGeom>
          <a:noFill/>
          <a:ln>
            <a:noFill/>
          </a:ln>
          <a:effectLst/>
        </p:spPr>
      </p:pic>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45"/>
                                        </p:tgtEl>
                                        <p:attrNameLst>
                                          <p:attrName>style.visibility</p:attrName>
                                        </p:attrNameLst>
                                      </p:cBhvr>
                                      <p:to>
                                        <p:strVal val="visible"/>
                                      </p:to>
                                    </p:set>
                                    <p:anim calcmode="lin" valueType="num">
                                      <p:cBhvr>
                                        <p:cTn id="7" dur="750" fill="hold"/>
                                        <p:tgtEl>
                                          <p:spTgt spid="145"/>
                                        </p:tgtEl>
                                        <p:attrNameLst>
                                          <p:attrName>ppt_w</p:attrName>
                                        </p:attrNameLst>
                                      </p:cBhvr>
                                      <p:tavLst>
                                        <p:tav tm="0">
                                          <p:val>
                                            <p:fltVal val="0"/>
                                          </p:val>
                                        </p:tav>
                                        <p:tav tm="100000">
                                          <p:val>
                                            <p:strVal val="#ppt_w"/>
                                          </p:val>
                                        </p:tav>
                                      </p:tavLst>
                                    </p:anim>
                                    <p:anim calcmode="lin" valueType="num">
                                      <p:cBhvr>
                                        <p:cTn id="8" dur="750" fill="hold"/>
                                        <p:tgtEl>
                                          <p:spTgt spid="145"/>
                                        </p:tgtEl>
                                        <p:attrNameLst>
                                          <p:attrName>ppt_h</p:attrName>
                                        </p:attrNameLst>
                                      </p:cBhvr>
                                      <p:tavLst>
                                        <p:tav tm="0">
                                          <p:val>
                                            <p:fltVal val="0"/>
                                          </p:val>
                                        </p:tav>
                                        <p:tav tm="100000">
                                          <p:val>
                                            <p:strVal val="#ppt_h"/>
                                          </p:val>
                                        </p:tav>
                                      </p:tavLst>
                                    </p:anim>
                                    <p:animEffect transition="in" filter="fade">
                                      <p:cBhvr>
                                        <p:cTn id="9" dur="750"/>
                                        <p:tgtEl>
                                          <p:spTgt spid="145"/>
                                        </p:tgtEl>
                                      </p:cBhvr>
                                    </p:animEffect>
                                  </p:childTnLst>
                                </p:cTn>
                              </p:par>
                              <p:par>
                                <p:cTn id="10" presetID="22" presetClass="entr" presetSubtype="8" fill="hold" nodeType="withEffect">
                                  <p:stCondLst>
                                    <p:cond delay="0"/>
                                  </p:stCondLst>
                                  <p:childTnLst>
                                    <p:set>
                                      <p:cBhvr>
                                        <p:cTn id="11" dur="1" fill="hold">
                                          <p:stCondLst>
                                            <p:cond delay="0"/>
                                          </p:stCondLst>
                                        </p:cTn>
                                        <p:tgtEl>
                                          <p:spTgt spid="144"/>
                                        </p:tgtEl>
                                        <p:attrNameLst>
                                          <p:attrName>style.visibility</p:attrName>
                                        </p:attrNameLst>
                                      </p:cBhvr>
                                      <p:to>
                                        <p:strVal val="visible"/>
                                      </p:to>
                                    </p:set>
                                    <p:animEffect transition="in" filter="wipe(left)">
                                      <p:cBhvr>
                                        <p:cTn id="12" dur="750"/>
                                        <p:tgtEl>
                                          <p:spTgt spid="144"/>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1048802"/>
                                        </p:tgtEl>
                                        <p:attrNameLst>
                                          <p:attrName>style.visibility</p:attrName>
                                        </p:attrNameLst>
                                      </p:cBhvr>
                                      <p:to>
                                        <p:strVal val="visible"/>
                                      </p:to>
                                    </p:set>
                                    <p:animEffect transition="in" filter="fade">
                                      <p:cBhvr>
                                        <p:cTn id="16" dur="500"/>
                                        <p:tgtEl>
                                          <p:spTgt spid="1048802"/>
                                        </p:tgtEl>
                                      </p:cBhvr>
                                    </p:animEffect>
                                  </p:childTnLst>
                                </p:cTn>
                              </p:par>
                              <p:par>
                                <p:cTn id="17" presetID="10" presetClass="entr" presetSubtype="0" fill="hold" nodeType="withEffect">
                                  <p:stCondLst>
                                    <p:cond delay="0"/>
                                  </p:stCondLst>
                                  <p:childTnLst>
                                    <p:set>
                                      <p:cBhvr>
                                        <p:cTn id="18" dur="1" fill="hold">
                                          <p:stCondLst>
                                            <p:cond delay="0"/>
                                          </p:stCondLst>
                                        </p:cTn>
                                        <p:tgtEl>
                                          <p:spTgt spid="2097171"/>
                                        </p:tgtEl>
                                        <p:attrNameLst>
                                          <p:attrName>style.visibility</p:attrName>
                                        </p:attrNameLst>
                                      </p:cBhvr>
                                      <p:to>
                                        <p:strVal val="visible"/>
                                      </p:to>
                                    </p:set>
                                    <p:animEffect transition="in" filter="fade">
                                      <p:cBhvr>
                                        <p:cTn id="19" dur="500"/>
                                        <p:tgtEl>
                                          <p:spTgt spid="2097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0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03" name="矩形 11"/>
          <p:cNvSpPr/>
          <p:nvPr/>
        </p:nvSpPr>
        <p:spPr>
          <a:xfrm>
            <a:off x="0" y="0"/>
            <a:ext cx="12192000" cy="6858000"/>
          </a:xfrm>
          <a:prstGeom prst="rect">
            <a:avLst/>
          </a:prstGeom>
          <a:pattFill prst="weave">
            <a:fgClr>
              <a:srgbClr val="F5F5F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47" name="组合 121"/>
          <p:cNvGrpSpPr/>
          <p:nvPr/>
        </p:nvGrpSpPr>
        <p:grpSpPr>
          <a:xfrm>
            <a:off x="723900" y="303571"/>
            <a:ext cx="11468099" cy="584775"/>
            <a:chOff x="723900" y="303571"/>
            <a:chExt cx="11468099" cy="584775"/>
          </a:xfrm>
        </p:grpSpPr>
        <p:sp>
          <p:nvSpPr>
            <p:cNvPr id="1048804" name="矩形 7"/>
            <p:cNvSpPr/>
            <p:nvPr/>
          </p:nvSpPr>
          <p:spPr>
            <a:xfrm>
              <a:off x="723900" y="354013"/>
              <a:ext cx="11468099" cy="523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805" name="文本框 9"/>
            <p:cNvSpPr txBox="1"/>
            <p:nvPr/>
          </p:nvSpPr>
          <p:spPr>
            <a:xfrm>
              <a:off x="1098102" y="303571"/>
              <a:ext cx="6308538" cy="584775"/>
            </a:xfrm>
            <a:prstGeom prst="rect">
              <a:avLst/>
            </a:prstGeom>
            <a:noFill/>
          </p:spPr>
          <p:txBody>
            <a:bodyPr wrap="square" rtlCol="0">
              <a:spAutoFit/>
            </a:bodyPr>
            <a:lstStyle/>
            <a:p>
              <a:pPr lvl="0"/>
              <a:r>
                <a:rPr lang="zh-CN" altLang="en-US" sz="3200" b="1" spc="500" dirty="0">
                  <a:solidFill>
                    <a:schemeClr val="bg1"/>
                  </a:solidFill>
                  <a:cs typeface="+mn-ea"/>
                  <a:sym typeface="+mn-lt"/>
                </a:rPr>
                <a:t>代码讲解：数据处理</a:t>
              </a:r>
            </a:p>
          </p:txBody>
        </p:sp>
      </p:grpSp>
      <p:grpSp>
        <p:nvGrpSpPr>
          <p:cNvPr id="148"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1048806"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lumMod val="75000"/>
                    <a:lumOff val="25000"/>
                  </a:schemeClr>
                </a:solidFill>
                <a:cs typeface="+mn-ea"/>
                <a:sym typeface="+mn-lt"/>
              </a:endParaRPr>
            </a:p>
          </p:txBody>
        </p:sp>
        <p:sp>
          <p:nvSpPr>
            <p:cNvPr id="1048807" name="椭圆 6"/>
            <p:cNvSpPr/>
            <p:nvPr/>
          </p:nvSpPr>
          <p:spPr>
            <a:xfrm>
              <a:off x="392112" y="760412"/>
              <a:ext cx="3825876"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cs typeface="+mn-ea"/>
                  <a:sym typeface="+mn-lt"/>
                </a:rPr>
                <a:t>03</a:t>
              </a:r>
              <a:endParaRPr lang="zh-CN" altLang="en-US" b="1" dirty="0">
                <a:solidFill>
                  <a:schemeClr val="tx1">
                    <a:lumMod val="75000"/>
                    <a:lumOff val="25000"/>
                  </a:schemeClr>
                </a:solidFill>
                <a:cs typeface="+mn-ea"/>
                <a:sym typeface="+mn-lt"/>
              </a:endParaRPr>
            </a:p>
          </p:txBody>
        </p:sp>
      </p:grpSp>
      <p:pic>
        <p:nvPicPr>
          <p:cNvPr id="2097172" name="Picture 4"/>
          <p:cNvPicPr>
            <a:picLocks noChangeAspect="1" noChangeArrowheads="1"/>
          </p:cNvPicPr>
          <p:nvPr/>
        </p:nvPicPr>
        <p:blipFill rotWithShape="1">
          <a:blip r:embed="rId2">
            <a:clrChange>
              <a:clrFrom>
                <a:srgbClr val="F7F7F7"/>
              </a:clrFrom>
              <a:clrTo>
                <a:srgbClr val="F7F7F7">
                  <a:alpha val="0"/>
                </a:srgbClr>
              </a:clrTo>
            </a:clrChange>
          </a:blip>
          <a:srcRect l="15978" t="35009" r="14424" b="10218"/>
          <a:stretch>
            <a:fillRect/>
          </a:stretch>
        </p:blipFill>
        <p:spPr bwMode="auto">
          <a:xfrm>
            <a:off x="545048" y="1332907"/>
            <a:ext cx="11101904" cy="4656413"/>
          </a:xfrm>
          <a:prstGeom prst="rect">
            <a:avLst/>
          </a:prstGeom>
          <a:noFill/>
          <a:ln>
            <a:noFill/>
          </a:ln>
          <a:effectLst/>
        </p:spPr>
      </p:pic>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48"/>
                                        </p:tgtEl>
                                        <p:attrNameLst>
                                          <p:attrName>style.visibility</p:attrName>
                                        </p:attrNameLst>
                                      </p:cBhvr>
                                      <p:to>
                                        <p:strVal val="visible"/>
                                      </p:to>
                                    </p:set>
                                    <p:anim calcmode="lin" valueType="num">
                                      <p:cBhvr>
                                        <p:cTn id="7" dur="500" fill="hold"/>
                                        <p:tgtEl>
                                          <p:spTgt spid="148"/>
                                        </p:tgtEl>
                                        <p:attrNameLst>
                                          <p:attrName>ppt_w</p:attrName>
                                        </p:attrNameLst>
                                      </p:cBhvr>
                                      <p:tavLst>
                                        <p:tav tm="0">
                                          <p:val>
                                            <p:fltVal val="0"/>
                                          </p:val>
                                        </p:tav>
                                        <p:tav tm="100000">
                                          <p:val>
                                            <p:strVal val="#ppt_w"/>
                                          </p:val>
                                        </p:tav>
                                      </p:tavLst>
                                    </p:anim>
                                    <p:anim calcmode="lin" valueType="num">
                                      <p:cBhvr>
                                        <p:cTn id="8" dur="500" fill="hold"/>
                                        <p:tgtEl>
                                          <p:spTgt spid="148"/>
                                        </p:tgtEl>
                                        <p:attrNameLst>
                                          <p:attrName>ppt_h</p:attrName>
                                        </p:attrNameLst>
                                      </p:cBhvr>
                                      <p:tavLst>
                                        <p:tav tm="0">
                                          <p:val>
                                            <p:fltVal val="0"/>
                                          </p:val>
                                        </p:tav>
                                        <p:tav tm="100000">
                                          <p:val>
                                            <p:strVal val="#ppt_h"/>
                                          </p:val>
                                        </p:tav>
                                      </p:tavLst>
                                    </p:anim>
                                    <p:animEffect transition="in" filter="fade">
                                      <p:cBhvr>
                                        <p:cTn id="9" dur="500"/>
                                        <p:tgtEl>
                                          <p:spTgt spid="148"/>
                                        </p:tgtEl>
                                      </p:cBhvr>
                                    </p:animEffect>
                                  </p:childTnLst>
                                </p:cTn>
                              </p:par>
                              <p:par>
                                <p:cTn id="10" presetID="22" presetClass="entr" presetSubtype="8" fill="hold" nodeType="withEffect">
                                  <p:stCondLst>
                                    <p:cond delay="0"/>
                                  </p:stCondLst>
                                  <p:childTnLst>
                                    <p:set>
                                      <p:cBhvr>
                                        <p:cTn id="11" dur="1" fill="hold">
                                          <p:stCondLst>
                                            <p:cond delay="0"/>
                                          </p:stCondLst>
                                        </p:cTn>
                                        <p:tgtEl>
                                          <p:spTgt spid="147"/>
                                        </p:tgtEl>
                                        <p:attrNameLst>
                                          <p:attrName>style.visibility</p:attrName>
                                        </p:attrNameLst>
                                      </p:cBhvr>
                                      <p:to>
                                        <p:strVal val="visible"/>
                                      </p:to>
                                    </p:set>
                                    <p:animEffect transition="in" filter="wipe(left)">
                                      <p:cBhvr>
                                        <p:cTn id="12" dur="750"/>
                                        <p:tgtEl>
                                          <p:spTgt spid="147"/>
                                        </p:tgtEl>
                                      </p:cBhvr>
                                    </p:animEffect>
                                  </p:childTnLst>
                                </p:cTn>
                              </p:par>
                            </p:childTnLst>
                          </p:cTn>
                        </p:par>
                        <p:par>
                          <p:cTn id="13" fill="hold">
                            <p:stCondLst>
                              <p:cond delay="750"/>
                            </p:stCondLst>
                            <p:childTnLst>
                              <p:par>
                                <p:cTn id="14" presetID="10" presetClass="entr" presetSubtype="0" fill="hold" nodeType="afterEffect">
                                  <p:stCondLst>
                                    <p:cond delay="0"/>
                                  </p:stCondLst>
                                  <p:childTnLst>
                                    <p:set>
                                      <p:cBhvr>
                                        <p:cTn id="15" dur="1" fill="hold">
                                          <p:stCondLst>
                                            <p:cond delay="0"/>
                                          </p:stCondLst>
                                        </p:cTn>
                                        <p:tgtEl>
                                          <p:spTgt spid="2097172"/>
                                        </p:tgtEl>
                                        <p:attrNameLst>
                                          <p:attrName>style.visibility</p:attrName>
                                        </p:attrNameLst>
                                      </p:cBhvr>
                                      <p:to>
                                        <p:strVal val="visible"/>
                                      </p:to>
                                    </p:set>
                                    <p:animEffect transition="in" filter="fade">
                                      <p:cBhvr>
                                        <p:cTn id="16" dur="500"/>
                                        <p:tgtEl>
                                          <p:spTgt spid="209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08" name="矩形 11"/>
          <p:cNvSpPr/>
          <p:nvPr/>
        </p:nvSpPr>
        <p:spPr>
          <a:xfrm>
            <a:off x="0" y="0"/>
            <a:ext cx="12192000" cy="6858000"/>
          </a:xfrm>
          <a:prstGeom prst="rect">
            <a:avLst/>
          </a:prstGeom>
          <a:pattFill prst="weave">
            <a:fgClr>
              <a:srgbClr val="F5F5F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50" name="组合 121"/>
          <p:cNvGrpSpPr/>
          <p:nvPr/>
        </p:nvGrpSpPr>
        <p:grpSpPr>
          <a:xfrm>
            <a:off x="723900" y="303571"/>
            <a:ext cx="11468099" cy="584775"/>
            <a:chOff x="723900" y="303571"/>
            <a:chExt cx="11468099" cy="584775"/>
          </a:xfrm>
        </p:grpSpPr>
        <p:sp>
          <p:nvSpPr>
            <p:cNvPr id="1048809" name="矩形 7"/>
            <p:cNvSpPr/>
            <p:nvPr/>
          </p:nvSpPr>
          <p:spPr>
            <a:xfrm>
              <a:off x="723900" y="354013"/>
              <a:ext cx="11468099" cy="523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810" name="文本框 9"/>
            <p:cNvSpPr txBox="1"/>
            <p:nvPr/>
          </p:nvSpPr>
          <p:spPr>
            <a:xfrm>
              <a:off x="1098102" y="303571"/>
              <a:ext cx="6308538" cy="584775"/>
            </a:xfrm>
            <a:prstGeom prst="rect">
              <a:avLst/>
            </a:prstGeom>
            <a:noFill/>
          </p:spPr>
          <p:txBody>
            <a:bodyPr wrap="square" rtlCol="0">
              <a:spAutoFit/>
            </a:bodyPr>
            <a:lstStyle/>
            <a:p>
              <a:pPr lvl="0"/>
              <a:r>
                <a:rPr lang="zh-CN" altLang="en-US" sz="3200" b="1" spc="500" dirty="0">
                  <a:solidFill>
                    <a:schemeClr val="bg1"/>
                  </a:solidFill>
                  <a:cs typeface="+mn-ea"/>
                  <a:sym typeface="+mn-lt"/>
                </a:rPr>
                <a:t>代码讲解：调参</a:t>
              </a:r>
              <a:r>
                <a:rPr lang="en-US" altLang="zh-CN" sz="3200" b="1" spc="500" dirty="0">
                  <a:solidFill>
                    <a:schemeClr val="bg1"/>
                  </a:solidFill>
                  <a:cs typeface="+mn-ea"/>
                  <a:sym typeface="+mn-lt"/>
                </a:rPr>
                <a:t>-</a:t>
              </a:r>
              <a:r>
                <a:rPr lang="zh-CN" altLang="en-US" sz="3200" b="1" spc="500" dirty="0">
                  <a:solidFill>
                    <a:schemeClr val="bg1"/>
                  </a:solidFill>
                  <a:cs typeface="+mn-ea"/>
                  <a:sym typeface="+mn-lt"/>
                </a:rPr>
                <a:t>树的数量</a:t>
              </a:r>
            </a:p>
          </p:txBody>
        </p:sp>
      </p:grpSp>
      <p:grpSp>
        <p:nvGrpSpPr>
          <p:cNvPr id="151"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1048811"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lumMod val="75000"/>
                    <a:lumOff val="25000"/>
                  </a:schemeClr>
                </a:solidFill>
                <a:cs typeface="+mn-ea"/>
                <a:sym typeface="+mn-lt"/>
              </a:endParaRPr>
            </a:p>
          </p:txBody>
        </p:sp>
        <p:sp>
          <p:nvSpPr>
            <p:cNvPr id="1048812" name="椭圆 6"/>
            <p:cNvSpPr/>
            <p:nvPr/>
          </p:nvSpPr>
          <p:spPr>
            <a:xfrm>
              <a:off x="392112" y="760412"/>
              <a:ext cx="3825876"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cs typeface="+mn-ea"/>
                  <a:sym typeface="+mn-lt"/>
                </a:rPr>
                <a:t>03</a:t>
              </a:r>
              <a:endParaRPr lang="zh-CN" altLang="en-US" b="1" dirty="0">
                <a:solidFill>
                  <a:schemeClr val="tx1">
                    <a:lumMod val="75000"/>
                    <a:lumOff val="25000"/>
                  </a:schemeClr>
                </a:solidFill>
                <a:cs typeface="+mn-ea"/>
                <a:sym typeface="+mn-lt"/>
              </a:endParaRPr>
            </a:p>
          </p:txBody>
        </p:sp>
      </p:grpSp>
      <p:grpSp>
        <p:nvGrpSpPr>
          <p:cNvPr id="152" name="组合 8"/>
          <p:cNvGrpSpPr/>
          <p:nvPr/>
        </p:nvGrpSpPr>
        <p:grpSpPr>
          <a:xfrm>
            <a:off x="529408" y="1219200"/>
            <a:ext cx="11133185" cy="5118538"/>
            <a:chOff x="594238" y="1219200"/>
            <a:chExt cx="11133185" cy="5118538"/>
          </a:xfrm>
        </p:grpSpPr>
        <p:pic>
          <p:nvPicPr>
            <p:cNvPr id="2097173" name="Picture 2"/>
            <p:cNvPicPr>
              <a:picLocks noChangeAspect="1" noChangeArrowheads="1"/>
            </p:cNvPicPr>
            <p:nvPr/>
          </p:nvPicPr>
          <p:blipFill rotWithShape="1">
            <a:blip r:embed="rId3">
              <a:clrChange>
                <a:clrFrom>
                  <a:srgbClr val="F7F7F7"/>
                </a:clrFrom>
                <a:clrTo>
                  <a:srgbClr val="F7F7F7">
                    <a:alpha val="0"/>
                  </a:srgbClr>
                </a:clrTo>
              </a:clrChange>
            </a:blip>
            <a:srcRect l="16297" t="35656" r="9984" b="21047"/>
            <a:stretch>
              <a:fillRect/>
            </a:stretch>
          </p:blipFill>
          <p:spPr bwMode="auto">
            <a:xfrm>
              <a:off x="594238" y="1219200"/>
              <a:ext cx="11003524" cy="3444240"/>
            </a:xfrm>
            <a:prstGeom prst="rect">
              <a:avLst/>
            </a:prstGeom>
            <a:noFill/>
            <a:ln>
              <a:noFill/>
            </a:ln>
            <a:effectLst/>
          </p:spPr>
        </p:pic>
        <p:pic>
          <p:nvPicPr>
            <p:cNvPr id="2097174" name="Picture 3"/>
            <p:cNvPicPr>
              <a:picLocks noChangeAspect="1" noChangeArrowheads="1"/>
            </p:cNvPicPr>
            <p:nvPr/>
          </p:nvPicPr>
          <p:blipFill rotWithShape="1">
            <a:blip r:embed="rId4">
              <a:clrChange>
                <a:clrFrom>
                  <a:srgbClr val="F7F7F7"/>
                </a:clrFrom>
                <a:clrTo>
                  <a:srgbClr val="F7F7F7">
                    <a:alpha val="0"/>
                  </a:srgbClr>
                </a:clrTo>
              </a:clrChange>
            </a:blip>
            <a:srcRect l="16032" t="33184" r="9824" b="45769"/>
            <a:stretch>
              <a:fillRect/>
            </a:stretch>
          </p:blipFill>
          <p:spPr bwMode="auto">
            <a:xfrm>
              <a:off x="660398" y="4663440"/>
              <a:ext cx="11067025" cy="1674298"/>
            </a:xfrm>
            <a:prstGeom prst="rect">
              <a:avLst/>
            </a:prstGeom>
            <a:noFill/>
            <a:ln>
              <a:noFill/>
            </a:ln>
            <a:effectLst/>
          </p:spPr>
        </p:pic>
      </p:grpSp>
      <p:grpSp>
        <p:nvGrpSpPr>
          <p:cNvPr id="153" name="组合 12"/>
          <p:cNvGrpSpPr/>
          <p:nvPr/>
        </p:nvGrpSpPr>
        <p:grpSpPr>
          <a:xfrm>
            <a:off x="8436634" y="372000"/>
            <a:ext cx="3429001" cy="6114000"/>
            <a:chOff x="8412478" y="257072"/>
            <a:chExt cx="3429001" cy="6114000"/>
          </a:xfrm>
        </p:grpSpPr>
        <p:grpSp>
          <p:nvGrpSpPr>
            <p:cNvPr id="154" name="组合 3"/>
            <p:cNvGrpSpPr/>
            <p:nvPr/>
          </p:nvGrpSpPr>
          <p:grpSpPr>
            <a:xfrm>
              <a:off x="8412478" y="257072"/>
              <a:ext cx="3429001" cy="6114000"/>
              <a:chOff x="8412478" y="257072"/>
              <a:chExt cx="3429001" cy="6114000"/>
            </a:xfrm>
          </p:grpSpPr>
          <p:pic>
            <p:nvPicPr>
              <p:cNvPr id="2097175" name="Picture 2"/>
              <p:cNvPicPr>
                <a:picLocks noChangeAspect="1" noChangeArrowheads="1"/>
              </p:cNvPicPr>
              <p:nvPr/>
            </p:nvPicPr>
            <p:blipFill rotWithShape="1">
              <a:blip r:embed="rId5"/>
              <a:srcRect l="17101" t="62857" r="56545" b="1538"/>
              <a:stretch>
                <a:fillRect/>
              </a:stretch>
            </p:blipFill>
            <p:spPr bwMode="auto">
              <a:xfrm>
                <a:off x="8412478" y="257072"/>
                <a:ext cx="3429000" cy="2468880"/>
              </a:xfrm>
              <a:prstGeom prst="rect">
                <a:avLst/>
              </a:prstGeom>
              <a:noFill/>
              <a:ln>
                <a:noFill/>
              </a:ln>
              <a:effectLst/>
            </p:spPr>
          </p:pic>
          <p:pic>
            <p:nvPicPr>
              <p:cNvPr id="2097176" name="Picture 3"/>
              <p:cNvPicPr>
                <a:picLocks noChangeAspect="1" noChangeArrowheads="1"/>
              </p:cNvPicPr>
              <p:nvPr/>
            </p:nvPicPr>
            <p:blipFill rotWithShape="1">
              <a:blip r:embed="rId6"/>
              <a:srcRect l="17051" t="45682" r="56595" b="1750"/>
              <a:stretch>
                <a:fillRect/>
              </a:stretch>
            </p:blipFill>
            <p:spPr bwMode="auto">
              <a:xfrm>
                <a:off x="8412478" y="2725952"/>
                <a:ext cx="3429001" cy="3645120"/>
              </a:xfrm>
              <a:prstGeom prst="rect">
                <a:avLst/>
              </a:prstGeom>
              <a:noFill/>
              <a:ln>
                <a:noFill/>
              </a:ln>
              <a:effectLst/>
            </p:spPr>
          </p:pic>
        </p:grpSp>
        <p:cxnSp>
          <p:nvCxnSpPr>
            <p:cNvPr id="3145738" name="直接连接符 10"/>
            <p:cNvCxnSpPr>
              <a:cxnSpLocks/>
            </p:cNvCxnSpPr>
            <p:nvPr/>
          </p:nvCxnSpPr>
          <p:spPr>
            <a:xfrm flipV="1">
              <a:off x="8412478" y="4114800"/>
              <a:ext cx="3429001" cy="1524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wipe(left)">
                                      <p:cBhvr>
                                        <p:cTn id="7" dur="500"/>
                                        <p:tgtEl>
                                          <p:spTgt spid="150"/>
                                        </p:tgtEl>
                                      </p:cBhvr>
                                    </p:animEffect>
                                  </p:childTnLst>
                                </p:cTn>
                              </p:par>
                              <p:par>
                                <p:cTn id="8" presetID="53" presetClass="entr" presetSubtype="16" fill="hold" nodeType="withEffect">
                                  <p:stCondLst>
                                    <p:cond delay="0"/>
                                  </p:stCondLst>
                                  <p:childTnLst>
                                    <p:set>
                                      <p:cBhvr>
                                        <p:cTn id="9" dur="1" fill="hold">
                                          <p:stCondLst>
                                            <p:cond delay="0"/>
                                          </p:stCondLst>
                                        </p:cTn>
                                        <p:tgtEl>
                                          <p:spTgt spid="151"/>
                                        </p:tgtEl>
                                        <p:attrNameLst>
                                          <p:attrName>style.visibility</p:attrName>
                                        </p:attrNameLst>
                                      </p:cBhvr>
                                      <p:to>
                                        <p:strVal val="visible"/>
                                      </p:to>
                                    </p:set>
                                    <p:anim calcmode="lin" valueType="num">
                                      <p:cBhvr>
                                        <p:cTn id="10" dur="500" fill="hold"/>
                                        <p:tgtEl>
                                          <p:spTgt spid="151"/>
                                        </p:tgtEl>
                                        <p:attrNameLst>
                                          <p:attrName>ppt_w</p:attrName>
                                        </p:attrNameLst>
                                      </p:cBhvr>
                                      <p:tavLst>
                                        <p:tav tm="0">
                                          <p:val>
                                            <p:fltVal val="0"/>
                                          </p:val>
                                        </p:tav>
                                        <p:tav tm="100000">
                                          <p:val>
                                            <p:strVal val="#ppt_w"/>
                                          </p:val>
                                        </p:tav>
                                      </p:tavLst>
                                    </p:anim>
                                    <p:anim calcmode="lin" valueType="num">
                                      <p:cBhvr>
                                        <p:cTn id="11" dur="500" fill="hold"/>
                                        <p:tgtEl>
                                          <p:spTgt spid="151"/>
                                        </p:tgtEl>
                                        <p:attrNameLst>
                                          <p:attrName>ppt_h</p:attrName>
                                        </p:attrNameLst>
                                      </p:cBhvr>
                                      <p:tavLst>
                                        <p:tav tm="0">
                                          <p:val>
                                            <p:fltVal val="0"/>
                                          </p:val>
                                        </p:tav>
                                        <p:tav tm="100000">
                                          <p:val>
                                            <p:strVal val="#ppt_h"/>
                                          </p:val>
                                        </p:tav>
                                      </p:tavLst>
                                    </p:anim>
                                    <p:animEffect transition="in" filter="fade">
                                      <p:cBhvr>
                                        <p:cTn id="12" dur="500"/>
                                        <p:tgtEl>
                                          <p:spTgt spid="151"/>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52"/>
                                        </p:tgtEl>
                                        <p:attrNameLst>
                                          <p:attrName>style.visibility</p:attrName>
                                        </p:attrNameLst>
                                      </p:cBhvr>
                                      <p:to>
                                        <p:strVal val="visible"/>
                                      </p:to>
                                    </p:set>
                                    <p:animEffect transition="in" filter="fade">
                                      <p:cBhvr>
                                        <p:cTn id="16" dur="500"/>
                                        <p:tgtEl>
                                          <p:spTgt spid="15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16" name="矩形 11"/>
          <p:cNvSpPr/>
          <p:nvPr/>
        </p:nvSpPr>
        <p:spPr>
          <a:xfrm>
            <a:off x="0" y="0"/>
            <a:ext cx="12192000" cy="6858000"/>
          </a:xfrm>
          <a:prstGeom prst="rect">
            <a:avLst/>
          </a:prstGeom>
          <a:pattFill prst="weave">
            <a:fgClr>
              <a:srgbClr val="F5F5F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58" name="组合 121"/>
          <p:cNvGrpSpPr/>
          <p:nvPr/>
        </p:nvGrpSpPr>
        <p:grpSpPr>
          <a:xfrm>
            <a:off x="723900" y="303571"/>
            <a:ext cx="11468099" cy="584775"/>
            <a:chOff x="723900" y="303571"/>
            <a:chExt cx="11468099" cy="584775"/>
          </a:xfrm>
        </p:grpSpPr>
        <p:sp>
          <p:nvSpPr>
            <p:cNvPr id="1048817" name="矩形 7"/>
            <p:cNvSpPr/>
            <p:nvPr/>
          </p:nvSpPr>
          <p:spPr>
            <a:xfrm>
              <a:off x="723900" y="354013"/>
              <a:ext cx="11468099" cy="523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818" name="文本框 9"/>
            <p:cNvSpPr txBox="1"/>
            <p:nvPr/>
          </p:nvSpPr>
          <p:spPr>
            <a:xfrm>
              <a:off x="1098102" y="303571"/>
              <a:ext cx="7334698" cy="584775"/>
            </a:xfrm>
            <a:prstGeom prst="rect">
              <a:avLst/>
            </a:prstGeom>
            <a:noFill/>
          </p:spPr>
          <p:txBody>
            <a:bodyPr wrap="square" rtlCol="0">
              <a:spAutoFit/>
            </a:bodyPr>
            <a:lstStyle/>
            <a:p>
              <a:pPr lvl="0"/>
              <a:r>
                <a:rPr lang="zh-CN" altLang="en-US" sz="3200" b="1" spc="500" dirty="0">
                  <a:solidFill>
                    <a:schemeClr val="bg1"/>
                  </a:solidFill>
                  <a:cs typeface="+mn-ea"/>
                  <a:sym typeface="+mn-lt"/>
                </a:rPr>
                <a:t>代码讲解：单独的</a:t>
              </a:r>
              <a:r>
                <a:rPr lang="en-US" altLang="zh-CN" sz="3200" b="1" spc="500" dirty="0">
                  <a:solidFill>
                    <a:schemeClr val="bg1"/>
                  </a:solidFill>
                  <a:cs typeface="+mn-ea"/>
                  <a:sym typeface="+mn-lt"/>
                </a:rPr>
                <a:t>LR</a:t>
              </a:r>
              <a:r>
                <a:rPr lang="zh-CN" altLang="en-US" sz="3200" b="1" spc="500" dirty="0">
                  <a:solidFill>
                    <a:schemeClr val="bg1"/>
                  </a:solidFill>
                  <a:cs typeface="+mn-ea"/>
                  <a:sym typeface="+mn-lt"/>
                </a:rPr>
                <a:t>、</a:t>
              </a:r>
              <a:r>
                <a:rPr lang="en-US" altLang="zh-CN" sz="3200" b="1" spc="500" dirty="0">
                  <a:solidFill>
                    <a:schemeClr val="bg1"/>
                  </a:solidFill>
                  <a:cs typeface="+mn-ea"/>
                  <a:sym typeface="+mn-lt"/>
                </a:rPr>
                <a:t>GBDT</a:t>
              </a:r>
              <a:endParaRPr lang="zh-CN" altLang="en-US" sz="3200" b="1" spc="500" dirty="0">
                <a:solidFill>
                  <a:schemeClr val="bg1"/>
                </a:solidFill>
                <a:cs typeface="+mn-ea"/>
                <a:sym typeface="+mn-lt"/>
              </a:endParaRPr>
            </a:p>
          </p:txBody>
        </p:sp>
      </p:grpSp>
      <p:grpSp>
        <p:nvGrpSpPr>
          <p:cNvPr id="159"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1048819"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lumMod val="75000"/>
                    <a:lumOff val="25000"/>
                  </a:schemeClr>
                </a:solidFill>
                <a:cs typeface="+mn-ea"/>
                <a:sym typeface="+mn-lt"/>
              </a:endParaRPr>
            </a:p>
          </p:txBody>
        </p:sp>
        <p:sp>
          <p:nvSpPr>
            <p:cNvPr id="1048820" name="椭圆 6"/>
            <p:cNvSpPr/>
            <p:nvPr/>
          </p:nvSpPr>
          <p:spPr>
            <a:xfrm>
              <a:off x="392112" y="760412"/>
              <a:ext cx="3825876"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cs typeface="+mn-ea"/>
                  <a:sym typeface="+mn-lt"/>
                </a:rPr>
                <a:t>03</a:t>
              </a:r>
              <a:endParaRPr lang="zh-CN" altLang="en-US" b="1" dirty="0">
                <a:solidFill>
                  <a:schemeClr val="tx1">
                    <a:lumMod val="75000"/>
                    <a:lumOff val="25000"/>
                  </a:schemeClr>
                </a:solidFill>
                <a:cs typeface="+mn-ea"/>
                <a:sym typeface="+mn-lt"/>
              </a:endParaRPr>
            </a:p>
          </p:txBody>
        </p:sp>
      </p:grpSp>
      <p:pic>
        <p:nvPicPr>
          <p:cNvPr id="2097177" name="Picture 2"/>
          <p:cNvPicPr>
            <a:picLocks noChangeAspect="1" noChangeArrowheads="1"/>
          </p:cNvPicPr>
          <p:nvPr/>
        </p:nvPicPr>
        <p:blipFill rotWithShape="1">
          <a:blip r:embed="rId2">
            <a:clrChange>
              <a:clrFrom>
                <a:srgbClr val="F7F7F7"/>
              </a:clrFrom>
              <a:clrTo>
                <a:srgbClr val="F7F7F7">
                  <a:alpha val="0"/>
                </a:srgbClr>
              </a:clrTo>
            </a:clrChange>
          </a:blip>
          <a:srcRect l="16237" t="32017" r="39658" b="8829"/>
          <a:stretch>
            <a:fillRect/>
          </a:stretch>
        </p:blipFill>
        <p:spPr bwMode="auto">
          <a:xfrm>
            <a:off x="2020612" y="974174"/>
            <a:ext cx="8150776" cy="5825983"/>
          </a:xfrm>
          <a:prstGeom prst="rect">
            <a:avLst/>
          </a:prstGeom>
          <a:noFill/>
          <a:ln>
            <a:noFill/>
          </a:ln>
          <a:effectLst/>
        </p:spPr>
      </p:pic>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p:cTn id="7" dur="500" fill="hold"/>
                                        <p:tgtEl>
                                          <p:spTgt spid="159"/>
                                        </p:tgtEl>
                                        <p:attrNameLst>
                                          <p:attrName>ppt_w</p:attrName>
                                        </p:attrNameLst>
                                      </p:cBhvr>
                                      <p:tavLst>
                                        <p:tav tm="0">
                                          <p:val>
                                            <p:fltVal val="0"/>
                                          </p:val>
                                        </p:tav>
                                        <p:tav tm="100000">
                                          <p:val>
                                            <p:strVal val="#ppt_w"/>
                                          </p:val>
                                        </p:tav>
                                      </p:tavLst>
                                    </p:anim>
                                    <p:anim calcmode="lin" valueType="num">
                                      <p:cBhvr>
                                        <p:cTn id="8" dur="500" fill="hold"/>
                                        <p:tgtEl>
                                          <p:spTgt spid="159"/>
                                        </p:tgtEl>
                                        <p:attrNameLst>
                                          <p:attrName>ppt_h</p:attrName>
                                        </p:attrNameLst>
                                      </p:cBhvr>
                                      <p:tavLst>
                                        <p:tav tm="0">
                                          <p:val>
                                            <p:fltVal val="0"/>
                                          </p:val>
                                        </p:tav>
                                        <p:tav tm="100000">
                                          <p:val>
                                            <p:strVal val="#ppt_h"/>
                                          </p:val>
                                        </p:tav>
                                      </p:tavLst>
                                    </p:anim>
                                    <p:animEffect transition="in" filter="fade">
                                      <p:cBhvr>
                                        <p:cTn id="9" dur="500"/>
                                        <p:tgtEl>
                                          <p:spTgt spid="159"/>
                                        </p:tgtEl>
                                      </p:cBhvr>
                                    </p:animEffect>
                                  </p:childTnLst>
                                </p:cTn>
                              </p:par>
                              <p:par>
                                <p:cTn id="10" presetID="22" presetClass="entr" presetSubtype="8" fill="hold" nodeType="withEffect">
                                  <p:stCondLst>
                                    <p:cond delay="0"/>
                                  </p:stCondLst>
                                  <p:childTnLst>
                                    <p:set>
                                      <p:cBhvr>
                                        <p:cTn id="11" dur="1" fill="hold">
                                          <p:stCondLst>
                                            <p:cond delay="0"/>
                                          </p:stCondLst>
                                        </p:cTn>
                                        <p:tgtEl>
                                          <p:spTgt spid="158"/>
                                        </p:tgtEl>
                                        <p:attrNameLst>
                                          <p:attrName>style.visibility</p:attrName>
                                        </p:attrNameLst>
                                      </p:cBhvr>
                                      <p:to>
                                        <p:strVal val="visible"/>
                                      </p:to>
                                    </p:set>
                                    <p:animEffect transition="in" filter="wipe(left)">
                                      <p:cBhvr>
                                        <p:cTn id="12" dur="750"/>
                                        <p:tgtEl>
                                          <p:spTgt spid="158"/>
                                        </p:tgtEl>
                                      </p:cBhvr>
                                    </p:animEffect>
                                  </p:childTnLst>
                                </p:cTn>
                              </p:par>
                            </p:childTnLst>
                          </p:cTn>
                        </p:par>
                        <p:par>
                          <p:cTn id="13" fill="hold">
                            <p:stCondLst>
                              <p:cond delay="750"/>
                            </p:stCondLst>
                            <p:childTnLst>
                              <p:par>
                                <p:cTn id="14" presetID="10" presetClass="entr" presetSubtype="0" fill="hold" nodeType="afterEffect">
                                  <p:stCondLst>
                                    <p:cond delay="0"/>
                                  </p:stCondLst>
                                  <p:childTnLst>
                                    <p:set>
                                      <p:cBhvr>
                                        <p:cTn id="15" dur="1" fill="hold">
                                          <p:stCondLst>
                                            <p:cond delay="0"/>
                                          </p:stCondLst>
                                        </p:cTn>
                                        <p:tgtEl>
                                          <p:spTgt spid="2097177"/>
                                        </p:tgtEl>
                                        <p:attrNameLst>
                                          <p:attrName>style.visibility</p:attrName>
                                        </p:attrNameLst>
                                      </p:cBhvr>
                                      <p:to>
                                        <p:strVal val="visible"/>
                                      </p:to>
                                    </p:set>
                                    <p:animEffect transition="in" filter="fade">
                                      <p:cBhvr>
                                        <p:cTn id="16" dur="500"/>
                                        <p:tgtEl>
                                          <p:spTgt spid="209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21" name="矩形 11"/>
          <p:cNvSpPr/>
          <p:nvPr/>
        </p:nvSpPr>
        <p:spPr>
          <a:xfrm>
            <a:off x="0" y="0"/>
            <a:ext cx="12192000" cy="6858000"/>
          </a:xfrm>
          <a:prstGeom prst="rect">
            <a:avLst/>
          </a:prstGeom>
          <a:pattFill prst="weave">
            <a:fgClr>
              <a:srgbClr val="F5F5F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61" name="组合 121"/>
          <p:cNvGrpSpPr/>
          <p:nvPr/>
        </p:nvGrpSpPr>
        <p:grpSpPr>
          <a:xfrm>
            <a:off x="723900" y="303571"/>
            <a:ext cx="11468099" cy="584775"/>
            <a:chOff x="723900" y="303571"/>
            <a:chExt cx="11468099" cy="584775"/>
          </a:xfrm>
        </p:grpSpPr>
        <p:sp>
          <p:nvSpPr>
            <p:cNvPr id="1048822" name="矩形 7"/>
            <p:cNvSpPr/>
            <p:nvPr/>
          </p:nvSpPr>
          <p:spPr>
            <a:xfrm>
              <a:off x="723900" y="354013"/>
              <a:ext cx="11468099" cy="523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823" name="文本框 9"/>
            <p:cNvSpPr txBox="1"/>
            <p:nvPr/>
          </p:nvSpPr>
          <p:spPr>
            <a:xfrm>
              <a:off x="1098102" y="303571"/>
              <a:ext cx="6308538" cy="584775"/>
            </a:xfrm>
            <a:prstGeom prst="rect">
              <a:avLst/>
            </a:prstGeom>
            <a:noFill/>
          </p:spPr>
          <p:txBody>
            <a:bodyPr wrap="square" rtlCol="0">
              <a:spAutoFit/>
            </a:bodyPr>
            <a:lstStyle/>
            <a:p>
              <a:pPr lvl="0"/>
              <a:r>
                <a:rPr lang="zh-CN" altLang="en-US" sz="3200" b="1" spc="500" dirty="0">
                  <a:solidFill>
                    <a:schemeClr val="bg1"/>
                  </a:solidFill>
                  <a:cs typeface="+mn-ea"/>
                  <a:sym typeface="+mn-lt"/>
                </a:rPr>
                <a:t>代码讲解：</a:t>
              </a:r>
              <a:r>
                <a:rPr lang="en-US" altLang="zh-CN" sz="3200" b="1" spc="500" dirty="0">
                  <a:solidFill>
                    <a:schemeClr val="bg1"/>
                  </a:solidFill>
                  <a:cs typeface="+mn-ea"/>
                  <a:sym typeface="+mn-lt"/>
                </a:rPr>
                <a:t>GBDT+LR</a:t>
              </a:r>
              <a:endParaRPr lang="zh-CN" altLang="en-US" sz="3200" b="1" spc="500" dirty="0">
                <a:solidFill>
                  <a:schemeClr val="bg1"/>
                </a:solidFill>
                <a:cs typeface="+mn-ea"/>
                <a:sym typeface="+mn-lt"/>
              </a:endParaRPr>
            </a:p>
          </p:txBody>
        </p:sp>
      </p:grpSp>
      <p:grpSp>
        <p:nvGrpSpPr>
          <p:cNvPr id="162"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1048824"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lumMod val="75000"/>
                    <a:lumOff val="25000"/>
                  </a:schemeClr>
                </a:solidFill>
                <a:cs typeface="+mn-ea"/>
                <a:sym typeface="+mn-lt"/>
              </a:endParaRPr>
            </a:p>
          </p:txBody>
        </p:sp>
        <p:sp>
          <p:nvSpPr>
            <p:cNvPr id="1048825" name="椭圆 6"/>
            <p:cNvSpPr/>
            <p:nvPr/>
          </p:nvSpPr>
          <p:spPr>
            <a:xfrm>
              <a:off x="392112" y="760412"/>
              <a:ext cx="3825876"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cs typeface="+mn-ea"/>
                  <a:sym typeface="+mn-lt"/>
                </a:rPr>
                <a:t>03</a:t>
              </a:r>
              <a:endParaRPr lang="zh-CN" altLang="en-US" b="1" dirty="0">
                <a:solidFill>
                  <a:schemeClr val="tx1">
                    <a:lumMod val="75000"/>
                    <a:lumOff val="25000"/>
                  </a:schemeClr>
                </a:solidFill>
                <a:cs typeface="+mn-ea"/>
                <a:sym typeface="+mn-lt"/>
              </a:endParaRPr>
            </a:p>
          </p:txBody>
        </p:sp>
      </p:grpSp>
      <p:pic>
        <p:nvPicPr>
          <p:cNvPr id="2097178" name="Picture 4"/>
          <p:cNvPicPr>
            <a:picLocks noChangeAspect="1" noChangeArrowheads="1"/>
          </p:cNvPicPr>
          <p:nvPr/>
        </p:nvPicPr>
        <p:blipFill rotWithShape="1">
          <a:blip r:embed="rId3">
            <a:clrChange>
              <a:clrFrom>
                <a:srgbClr val="F7F7F7"/>
              </a:clrFrom>
              <a:clrTo>
                <a:srgbClr val="F7F7F7">
                  <a:alpha val="0"/>
                </a:srgbClr>
              </a:clrTo>
            </a:clrChange>
          </a:blip>
          <a:srcRect l="16114" t="37382" r="19682" b="2823"/>
          <a:stretch>
            <a:fillRect/>
          </a:stretch>
        </p:blipFill>
        <p:spPr bwMode="auto">
          <a:xfrm>
            <a:off x="869164" y="974173"/>
            <a:ext cx="10915788" cy="5647343"/>
          </a:xfrm>
          <a:prstGeom prst="rect">
            <a:avLst/>
          </a:prstGeom>
          <a:noFill/>
          <a:ln>
            <a:noFill/>
          </a:ln>
          <a:effectLst/>
        </p:spPr>
      </p:pic>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62"/>
                                        </p:tgtEl>
                                        <p:attrNameLst>
                                          <p:attrName>style.visibility</p:attrName>
                                        </p:attrNameLst>
                                      </p:cBhvr>
                                      <p:to>
                                        <p:strVal val="visible"/>
                                      </p:to>
                                    </p:set>
                                    <p:anim calcmode="lin" valueType="num">
                                      <p:cBhvr>
                                        <p:cTn id="7" dur="500" fill="hold"/>
                                        <p:tgtEl>
                                          <p:spTgt spid="162"/>
                                        </p:tgtEl>
                                        <p:attrNameLst>
                                          <p:attrName>ppt_w</p:attrName>
                                        </p:attrNameLst>
                                      </p:cBhvr>
                                      <p:tavLst>
                                        <p:tav tm="0">
                                          <p:val>
                                            <p:fltVal val="0"/>
                                          </p:val>
                                        </p:tav>
                                        <p:tav tm="100000">
                                          <p:val>
                                            <p:strVal val="#ppt_w"/>
                                          </p:val>
                                        </p:tav>
                                      </p:tavLst>
                                    </p:anim>
                                    <p:anim calcmode="lin" valueType="num">
                                      <p:cBhvr>
                                        <p:cTn id="8" dur="500" fill="hold"/>
                                        <p:tgtEl>
                                          <p:spTgt spid="162"/>
                                        </p:tgtEl>
                                        <p:attrNameLst>
                                          <p:attrName>ppt_h</p:attrName>
                                        </p:attrNameLst>
                                      </p:cBhvr>
                                      <p:tavLst>
                                        <p:tav tm="0">
                                          <p:val>
                                            <p:fltVal val="0"/>
                                          </p:val>
                                        </p:tav>
                                        <p:tav tm="100000">
                                          <p:val>
                                            <p:strVal val="#ppt_h"/>
                                          </p:val>
                                        </p:tav>
                                      </p:tavLst>
                                    </p:anim>
                                    <p:animEffect transition="in" filter="fade">
                                      <p:cBhvr>
                                        <p:cTn id="9" dur="500"/>
                                        <p:tgtEl>
                                          <p:spTgt spid="162"/>
                                        </p:tgtEl>
                                      </p:cBhvr>
                                    </p:animEffect>
                                  </p:childTnLst>
                                </p:cTn>
                              </p:par>
                              <p:par>
                                <p:cTn id="10" presetID="22" presetClass="entr" presetSubtype="8" fill="hold" nodeType="withEffect">
                                  <p:stCondLst>
                                    <p:cond delay="0"/>
                                  </p:stCondLst>
                                  <p:childTnLst>
                                    <p:set>
                                      <p:cBhvr>
                                        <p:cTn id="11" dur="1" fill="hold">
                                          <p:stCondLst>
                                            <p:cond delay="0"/>
                                          </p:stCondLst>
                                        </p:cTn>
                                        <p:tgtEl>
                                          <p:spTgt spid="161"/>
                                        </p:tgtEl>
                                        <p:attrNameLst>
                                          <p:attrName>style.visibility</p:attrName>
                                        </p:attrNameLst>
                                      </p:cBhvr>
                                      <p:to>
                                        <p:strVal val="visible"/>
                                      </p:to>
                                    </p:set>
                                    <p:animEffect transition="in" filter="wipe(left)">
                                      <p:cBhvr>
                                        <p:cTn id="12" dur="750"/>
                                        <p:tgtEl>
                                          <p:spTgt spid="161"/>
                                        </p:tgtEl>
                                      </p:cBhvr>
                                    </p:animEffect>
                                  </p:childTnLst>
                                </p:cTn>
                              </p:par>
                            </p:childTnLst>
                          </p:cTn>
                        </p:par>
                        <p:par>
                          <p:cTn id="13" fill="hold">
                            <p:stCondLst>
                              <p:cond delay="750"/>
                            </p:stCondLst>
                            <p:childTnLst>
                              <p:par>
                                <p:cTn id="14" presetID="10" presetClass="entr" presetSubtype="0" fill="hold" nodeType="afterEffect">
                                  <p:stCondLst>
                                    <p:cond delay="0"/>
                                  </p:stCondLst>
                                  <p:childTnLst>
                                    <p:set>
                                      <p:cBhvr>
                                        <p:cTn id="15" dur="1" fill="hold">
                                          <p:stCondLst>
                                            <p:cond delay="0"/>
                                          </p:stCondLst>
                                        </p:cTn>
                                        <p:tgtEl>
                                          <p:spTgt spid="2097178"/>
                                        </p:tgtEl>
                                        <p:attrNameLst>
                                          <p:attrName>style.visibility</p:attrName>
                                        </p:attrNameLst>
                                      </p:cBhvr>
                                      <p:to>
                                        <p:strVal val="visible"/>
                                      </p:to>
                                    </p:set>
                                    <p:animEffect transition="in" filter="fade">
                                      <p:cBhvr>
                                        <p:cTn id="16" dur="500"/>
                                        <p:tgtEl>
                                          <p:spTgt spid="2097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4" name="矩形 3"/>
          <p:cNvSpPr/>
          <p:nvPr/>
        </p:nvSpPr>
        <p:spPr>
          <a:xfrm>
            <a:off x="0" y="0"/>
            <a:ext cx="12192000" cy="6858000"/>
          </a:xfrm>
          <a:prstGeom prst="rect">
            <a:avLst/>
          </a:prstGeom>
          <a:pattFill prst="weave">
            <a:fgClr>
              <a:srgbClr val="F5F5F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605" name="任意多边形: 形状 5"/>
          <p:cNvSpPr/>
          <p:nvPr/>
        </p:nvSpPr>
        <p:spPr>
          <a:xfrm>
            <a:off x="0" y="0"/>
            <a:ext cx="12177486" cy="6850743"/>
          </a:xfrm>
          <a:custGeom>
            <a:avLst/>
            <a:gdLst>
              <a:gd name="connsiteX0" fmla="*/ 0 w 12177486"/>
              <a:gd name="connsiteY0" fmla="*/ 0 h 6850743"/>
              <a:gd name="connsiteX1" fmla="*/ 0 w 12177486"/>
              <a:gd name="connsiteY1" fmla="*/ 711200 h 6850743"/>
              <a:gd name="connsiteX2" fmla="*/ 6139543 w 12177486"/>
              <a:gd name="connsiteY2" fmla="*/ 6850743 h 6850743"/>
              <a:gd name="connsiteX3" fmla="*/ 12177486 w 12177486"/>
              <a:gd name="connsiteY3" fmla="*/ 6850743 h 6850743"/>
              <a:gd name="connsiteX4" fmla="*/ 12177486 w 12177486"/>
              <a:gd name="connsiteY4" fmla="*/ 2844800 h 6850743"/>
              <a:gd name="connsiteX5" fmla="*/ 9332686 w 12177486"/>
              <a:gd name="connsiteY5" fmla="*/ 0 h 6850743"/>
              <a:gd name="connsiteX6" fmla="*/ 0 w 12177486"/>
              <a:gd name="connsiteY6" fmla="*/ 0 h 685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7486" h="6850743">
                <a:moveTo>
                  <a:pt x="0" y="0"/>
                </a:moveTo>
                <a:lnTo>
                  <a:pt x="0" y="711200"/>
                </a:lnTo>
                <a:lnTo>
                  <a:pt x="6139543" y="6850743"/>
                </a:lnTo>
                <a:lnTo>
                  <a:pt x="12177486" y="6850743"/>
                </a:lnTo>
                <a:lnTo>
                  <a:pt x="12177486" y="2844800"/>
                </a:lnTo>
                <a:lnTo>
                  <a:pt x="9332686" y="0"/>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606" name="任意多边形: 形状 6"/>
          <p:cNvSpPr/>
          <p:nvPr/>
        </p:nvSpPr>
        <p:spPr>
          <a:xfrm>
            <a:off x="-38825" y="3146266"/>
            <a:ext cx="1036320" cy="2039620"/>
          </a:xfrm>
          <a:custGeom>
            <a:avLst/>
            <a:gdLst>
              <a:gd name="connsiteX0" fmla="*/ 0 w 3505200"/>
              <a:gd name="connsiteY0" fmla="*/ 0 h 4660900"/>
              <a:gd name="connsiteX1" fmla="*/ 3505200 w 3505200"/>
              <a:gd name="connsiteY1" fmla="*/ 3505200 h 4660900"/>
              <a:gd name="connsiteX2" fmla="*/ 2324100 w 3505200"/>
              <a:gd name="connsiteY2" fmla="*/ 4660900 h 4660900"/>
              <a:gd name="connsiteX0" fmla="*/ 0 w 3482340"/>
              <a:gd name="connsiteY0" fmla="*/ 0 h 3670300"/>
              <a:gd name="connsiteX1" fmla="*/ 3482340 w 3482340"/>
              <a:gd name="connsiteY1" fmla="*/ 2514600 h 3670300"/>
              <a:gd name="connsiteX2" fmla="*/ 2301240 w 3482340"/>
              <a:gd name="connsiteY2" fmla="*/ 3670300 h 3670300"/>
              <a:gd name="connsiteX0" fmla="*/ 0 w 2301240"/>
              <a:gd name="connsiteY0" fmla="*/ 0 h 3670300"/>
              <a:gd name="connsiteX1" fmla="*/ 1013460 w 2301240"/>
              <a:gd name="connsiteY1" fmla="*/ 1005840 h 3670300"/>
              <a:gd name="connsiteX2" fmla="*/ 2301240 w 2301240"/>
              <a:gd name="connsiteY2" fmla="*/ 3670300 h 3670300"/>
              <a:gd name="connsiteX0" fmla="*/ 22860 w 1036320"/>
              <a:gd name="connsiteY0" fmla="*/ 0 h 2039620"/>
              <a:gd name="connsiteX1" fmla="*/ 1036320 w 1036320"/>
              <a:gd name="connsiteY1" fmla="*/ 1005840 h 2039620"/>
              <a:gd name="connsiteX2" fmla="*/ 0 w 1036320"/>
              <a:gd name="connsiteY2" fmla="*/ 2039620 h 2039620"/>
            </a:gdLst>
            <a:ahLst/>
            <a:cxnLst>
              <a:cxn ang="0">
                <a:pos x="connsiteX0" y="connsiteY0"/>
              </a:cxn>
              <a:cxn ang="0">
                <a:pos x="connsiteX1" y="connsiteY1"/>
              </a:cxn>
              <a:cxn ang="0">
                <a:pos x="connsiteX2" y="connsiteY2"/>
              </a:cxn>
            </a:cxnLst>
            <a:rect l="l" t="t" r="r" b="b"/>
            <a:pathLst>
              <a:path w="1036320" h="2039620">
                <a:moveTo>
                  <a:pt x="22860" y="0"/>
                </a:moveTo>
                <a:lnTo>
                  <a:pt x="1036320" y="1005840"/>
                </a:lnTo>
                <a:lnTo>
                  <a:pt x="0" y="203962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607" name="任意多边形: 形状 7"/>
          <p:cNvSpPr/>
          <p:nvPr/>
        </p:nvSpPr>
        <p:spPr>
          <a:xfrm rot="16200000">
            <a:off x="1338399" y="4808004"/>
            <a:ext cx="1363980" cy="2748280"/>
          </a:xfrm>
          <a:custGeom>
            <a:avLst/>
            <a:gdLst>
              <a:gd name="connsiteX0" fmla="*/ 0 w 3505200"/>
              <a:gd name="connsiteY0" fmla="*/ 0 h 4660900"/>
              <a:gd name="connsiteX1" fmla="*/ 3505200 w 3505200"/>
              <a:gd name="connsiteY1" fmla="*/ 3505200 h 4660900"/>
              <a:gd name="connsiteX2" fmla="*/ 2324100 w 3505200"/>
              <a:gd name="connsiteY2" fmla="*/ 4660900 h 4660900"/>
              <a:gd name="connsiteX0" fmla="*/ 0 w 3482340"/>
              <a:gd name="connsiteY0" fmla="*/ 0 h 3670300"/>
              <a:gd name="connsiteX1" fmla="*/ 3482340 w 3482340"/>
              <a:gd name="connsiteY1" fmla="*/ 2514600 h 3670300"/>
              <a:gd name="connsiteX2" fmla="*/ 2301240 w 3482340"/>
              <a:gd name="connsiteY2" fmla="*/ 3670300 h 3670300"/>
              <a:gd name="connsiteX0" fmla="*/ 0 w 2301240"/>
              <a:gd name="connsiteY0" fmla="*/ 0 h 3670300"/>
              <a:gd name="connsiteX1" fmla="*/ 1013460 w 2301240"/>
              <a:gd name="connsiteY1" fmla="*/ 1005840 h 3670300"/>
              <a:gd name="connsiteX2" fmla="*/ 2301240 w 2301240"/>
              <a:gd name="connsiteY2" fmla="*/ 3670300 h 3670300"/>
              <a:gd name="connsiteX0" fmla="*/ 22860 w 1036320"/>
              <a:gd name="connsiteY0" fmla="*/ 0 h 2039620"/>
              <a:gd name="connsiteX1" fmla="*/ 1036320 w 1036320"/>
              <a:gd name="connsiteY1" fmla="*/ 1005840 h 2039620"/>
              <a:gd name="connsiteX2" fmla="*/ 0 w 1036320"/>
              <a:gd name="connsiteY2" fmla="*/ 2039620 h 2039620"/>
              <a:gd name="connsiteX0" fmla="*/ 0 w 1348740"/>
              <a:gd name="connsiteY0" fmla="*/ 0 h 2405380"/>
              <a:gd name="connsiteX1" fmla="*/ 1348740 w 1348740"/>
              <a:gd name="connsiteY1" fmla="*/ 1371600 h 2405380"/>
              <a:gd name="connsiteX2" fmla="*/ 312420 w 1348740"/>
              <a:gd name="connsiteY2" fmla="*/ 2405380 h 2405380"/>
              <a:gd name="connsiteX0" fmla="*/ 15240 w 1363980"/>
              <a:gd name="connsiteY0" fmla="*/ 0 h 2748280"/>
              <a:gd name="connsiteX1" fmla="*/ 1363980 w 1363980"/>
              <a:gd name="connsiteY1" fmla="*/ 1371600 h 2748280"/>
              <a:gd name="connsiteX2" fmla="*/ 0 w 1363980"/>
              <a:gd name="connsiteY2" fmla="*/ 2748280 h 2748280"/>
            </a:gdLst>
            <a:ahLst/>
            <a:cxnLst>
              <a:cxn ang="0">
                <a:pos x="connsiteX0" y="connsiteY0"/>
              </a:cxn>
              <a:cxn ang="0">
                <a:pos x="connsiteX1" y="connsiteY1"/>
              </a:cxn>
              <a:cxn ang="0">
                <a:pos x="connsiteX2" y="connsiteY2"/>
              </a:cxn>
            </a:cxnLst>
            <a:rect l="l" t="t" r="r" b="b"/>
            <a:pathLst>
              <a:path w="1363980" h="2748280">
                <a:moveTo>
                  <a:pt x="15240" y="0"/>
                </a:moveTo>
                <a:lnTo>
                  <a:pt x="1363980" y="1371600"/>
                </a:lnTo>
                <a:lnTo>
                  <a:pt x="0" y="274828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1" name="组合 8"/>
          <p:cNvGrpSpPr/>
          <p:nvPr/>
        </p:nvGrpSpPr>
        <p:grpSpPr>
          <a:xfrm>
            <a:off x="1270000" y="2165353"/>
            <a:ext cx="2527299" cy="2527294"/>
            <a:chOff x="304800" y="673100"/>
            <a:chExt cx="4000500" cy="4000500"/>
          </a:xfrm>
          <a:effectLst>
            <a:outerShdw blurRad="444500" dist="76200" dir="8100000" algn="tr" rotWithShape="0">
              <a:schemeClr val="tx1">
                <a:lumMod val="65000"/>
                <a:lumOff val="35000"/>
                <a:alpha val="50000"/>
              </a:schemeClr>
            </a:outerShdw>
          </a:effectLst>
        </p:grpSpPr>
        <p:sp>
          <p:nvSpPr>
            <p:cNvPr id="1048608"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1048609" name="椭圆 1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1048610" name="矩形 11"/>
          <p:cNvSpPr/>
          <p:nvPr/>
        </p:nvSpPr>
        <p:spPr>
          <a:xfrm>
            <a:off x="1357622" y="3044278"/>
            <a:ext cx="2252980" cy="751840"/>
          </a:xfrm>
          <a:prstGeom prst="rect">
            <a:avLst/>
          </a:prstGeom>
        </p:spPr>
        <p:txBody>
          <a:bodyPr wrap="none">
            <a:spAutoFit/>
          </a:bodyPr>
          <a:lstStyle/>
          <a:p>
            <a:pPr algn="ctr"/>
            <a:r>
              <a:rPr lang="en-US" altLang="zh-CN" sz="4400" dirty="0">
                <a:solidFill>
                  <a:schemeClr val="tx1">
                    <a:lumMod val="85000"/>
                    <a:lumOff val="15000"/>
                  </a:schemeClr>
                </a:solidFill>
                <a:cs typeface="+mn-ea"/>
                <a:sym typeface="+mn-lt"/>
              </a:rPr>
              <a:t>Content</a:t>
            </a:r>
            <a:endParaRPr lang="zh-CN" altLang="en-US" sz="4400" dirty="0">
              <a:solidFill>
                <a:schemeClr val="tx1">
                  <a:lumMod val="85000"/>
                  <a:lumOff val="15000"/>
                </a:schemeClr>
              </a:solidFill>
              <a:cs typeface="+mn-ea"/>
              <a:sym typeface="+mn-lt"/>
            </a:endParaRPr>
          </a:p>
        </p:txBody>
      </p:sp>
      <p:grpSp>
        <p:nvGrpSpPr>
          <p:cNvPr id="52" name="组合 12"/>
          <p:cNvGrpSpPr/>
          <p:nvPr/>
        </p:nvGrpSpPr>
        <p:grpSpPr>
          <a:xfrm>
            <a:off x="5493416" y="1474254"/>
            <a:ext cx="854889" cy="854887"/>
            <a:chOff x="304800" y="673100"/>
            <a:chExt cx="4000500" cy="4000500"/>
          </a:xfrm>
          <a:effectLst>
            <a:outerShdw blurRad="444500" dist="76200" dir="8100000" algn="tr" rotWithShape="0">
              <a:schemeClr val="tx1">
                <a:lumMod val="65000"/>
                <a:lumOff val="35000"/>
                <a:alpha val="50000"/>
              </a:schemeClr>
            </a:outerShdw>
          </a:effectLst>
        </p:grpSpPr>
        <p:sp>
          <p:nvSpPr>
            <p:cNvPr id="1048611"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cs typeface="+mn-ea"/>
                <a:sym typeface="+mn-lt"/>
              </a:endParaRPr>
            </a:p>
          </p:txBody>
        </p:sp>
        <p:sp>
          <p:nvSpPr>
            <p:cNvPr id="1048612" name="椭圆 14"/>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lumMod val="75000"/>
                      <a:lumOff val="25000"/>
                    </a:schemeClr>
                  </a:solidFill>
                  <a:cs typeface="+mn-ea"/>
                  <a:sym typeface="+mn-lt"/>
                </a:rPr>
                <a:t>01</a:t>
              </a:r>
              <a:endParaRPr lang="zh-CN" altLang="en-US" sz="2400" dirty="0">
                <a:solidFill>
                  <a:schemeClr val="tx1">
                    <a:lumMod val="75000"/>
                    <a:lumOff val="25000"/>
                  </a:schemeClr>
                </a:solidFill>
                <a:cs typeface="+mn-ea"/>
                <a:sym typeface="+mn-lt"/>
              </a:endParaRPr>
            </a:p>
          </p:txBody>
        </p:sp>
      </p:grpSp>
      <p:sp>
        <p:nvSpPr>
          <p:cNvPr id="1048613" name="文本框 16"/>
          <p:cNvSpPr txBox="1"/>
          <p:nvPr/>
        </p:nvSpPr>
        <p:spPr>
          <a:xfrm>
            <a:off x="6366963" y="1533378"/>
            <a:ext cx="4126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3200" b="1" spc="500" dirty="0">
                <a:solidFill>
                  <a:schemeClr val="bg1"/>
                </a:solidFill>
                <a:cs typeface="+mn-ea"/>
                <a:sym typeface="+mn-lt"/>
              </a:rPr>
              <a:t>背景介绍</a:t>
            </a:r>
            <a:endParaRPr kumimoji="0" lang="zh-CN" altLang="en-US" sz="3200" b="1" i="0" u="none" strike="noStrike" kern="1200" cap="none" spc="500" normalizeH="0" baseline="0" noProof="0" dirty="0">
              <a:ln>
                <a:noFill/>
              </a:ln>
              <a:solidFill>
                <a:schemeClr val="bg1"/>
              </a:solidFill>
              <a:effectLst/>
              <a:uLnTx/>
              <a:uFillTx/>
              <a:cs typeface="+mn-ea"/>
              <a:sym typeface="+mn-lt"/>
            </a:endParaRPr>
          </a:p>
        </p:txBody>
      </p:sp>
      <p:sp>
        <p:nvSpPr>
          <p:cNvPr id="1048614" name="文本框 19"/>
          <p:cNvSpPr txBox="1"/>
          <p:nvPr/>
        </p:nvSpPr>
        <p:spPr>
          <a:xfrm>
            <a:off x="6366963" y="2690530"/>
            <a:ext cx="4126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lang="en-US" altLang="zh-CN" sz="3200" b="1" spc="500" dirty="0">
                <a:solidFill>
                  <a:schemeClr val="bg1"/>
                </a:solidFill>
                <a:cs typeface="+mn-ea"/>
                <a:sym typeface="+mn-lt"/>
              </a:rPr>
              <a:t>GBDT+LR</a:t>
            </a:r>
            <a:endParaRPr kumimoji="0" lang="zh-CN" altLang="en-US" sz="3200" b="1" i="0" u="none" strike="noStrike" kern="1200" cap="none" spc="500" normalizeH="0" baseline="0" noProof="0" dirty="0">
              <a:ln>
                <a:noFill/>
              </a:ln>
              <a:solidFill>
                <a:schemeClr val="bg1"/>
              </a:solidFill>
              <a:effectLst/>
              <a:uLnTx/>
              <a:uFillTx/>
              <a:cs typeface="+mn-ea"/>
              <a:sym typeface="+mn-lt"/>
            </a:endParaRPr>
          </a:p>
        </p:txBody>
      </p:sp>
      <p:sp>
        <p:nvSpPr>
          <p:cNvPr id="1048615" name="文本框 22"/>
          <p:cNvSpPr txBox="1"/>
          <p:nvPr/>
        </p:nvSpPr>
        <p:spPr>
          <a:xfrm>
            <a:off x="6366963" y="3794826"/>
            <a:ext cx="4126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3200" b="1" spc="500" dirty="0">
                <a:solidFill>
                  <a:schemeClr val="bg1"/>
                </a:solidFill>
                <a:cs typeface="+mn-ea"/>
                <a:sym typeface="+mn-lt"/>
              </a:rPr>
              <a:t>代码讲解和评估</a:t>
            </a:r>
            <a:endParaRPr kumimoji="0" lang="zh-CN" altLang="en-US" sz="3200" b="1" i="0" u="none" strike="noStrike" kern="1200" cap="none" spc="500" normalizeH="0" baseline="0" noProof="0" dirty="0">
              <a:ln>
                <a:noFill/>
              </a:ln>
              <a:solidFill>
                <a:schemeClr val="bg1"/>
              </a:solidFill>
              <a:effectLst/>
              <a:uLnTx/>
              <a:uFillTx/>
              <a:cs typeface="+mn-ea"/>
              <a:sym typeface="+mn-lt"/>
            </a:endParaRPr>
          </a:p>
        </p:txBody>
      </p:sp>
      <p:sp>
        <p:nvSpPr>
          <p:cNvPr id="1048616" name="文本框 25"/>
          <p:cNvSpPr txBox="1"/>
          <p:nvPr/>
        </p:nvSpPr>
        <p:spPr>
          <a:xfrm>
            <a:off x="6366963" y="4911822"/>
            <a:ext cx="4126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3200" b="1" spc="500" dirty="0">
                <a:solidFill>
                  <a:schemeClr val="bg1"/>
                </a:solidFill>
                <a:cs typeface="+mn-ea"/>
                <a:sym typeface="+mn-lt"/>
              </a:rPr>
              <a:t>拓展</a:t>
            </a:r>
            <a:r>
              <a:rPr lang="en-US" altLang="zh-CN" sz="3200" b="1" spc="500" dirty="0">
                <a:solidFill>
                  <a:schemeClr val="bg1"/>
                </a:solidFill>
                <a:cs typeface="+mn-ea"/>
                <a:sym typeface="+mn-lt"/>
              </a:rPr>
              <a:t>DLRM</a:t>
            </a:r>
            <a:endParaRPr kumimoji="0" lang="zh-CN" altLang="en-US" sz="3200" b="1" i="0" u="none" strike="noStrike" kern="1200" cap="none" spc="500" normalizeH="0" baseline="0" noProof="0" dirty="0">
              <a:ln>
                <a:noFill/>
              </a:ln>
              <a:solidFill>
                <a:schemeClr val="bg1"/>
              </a:solidFill>
              <a:effectLst/>
              <a:uLnTx/>
              <a:uFillTx/>
              <a:cs typeface="+mn-ea"/>
              <a:sym typeface="+mn-lt"/>
            </a:endParaRPr>
          </a:p>
        </p:txBody>
      </p:sp>
      <p:grpSp>
        <p:nvGrpSpPr>
          <p:cNvPr id="53" name="组合 27"/>
          <p:cNvGrpSpPr/>
          <p:nvPr/>
        </p:nvGrpSpPr>
        <p:grpSpPr>
          <a:xfrm>
            <a:off x="5493416" y="2594379"/>
            <a:ext cx="854889" cy="854887"/>
            <a:chOff x="304800" y="673100"/>
            <a:chExt cx="4000500" cy="4000500"/>
          </a:xfrm>
          <a:effectLst>
            <a:outerShdw blurRad="444500" dist="76200" dir="8100000" algn="tr" rotWithShape="0">
              <a:schemeClr val="tx1">
                <a:lumMod val="65000"/>
                <a:lumOff val="35000"/>
                <a:alpha val="50000"/>
              </a:schemeClr>
            </a:outerShdw>
          </a:effectLst>
        </p:grpSpPr>
        <p:sp>
          <p:nvSpPr>
            <p:cNvPr id="1048617"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cs typeface="+mn-ea"/>
                <a:sym typeface="+mn-lt"/>
              </a:endParaRPr>
            </a:p>
          </p:txBody>
        </p:sp>
        <p:sp>
          <p:nvSpPr>
            <p:cNvPr id="1048618" name="椭圆 29"/>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lumMod val="75000"/>
                      <a:lumOff val="25000"/>
                    </a:schemeClr>
                  </a:solidFill>
                  <a:cs typeface="+mn-ea"/>
                  <a:sym typeface="+mn-lt"/>
                </a:rPr>
                <a:t>02</a:t>
              </a:r>
              <a:endParaRPr lang="zh-CN" altLang="en-US" sz="2400" dirty="0">
                <a:solidFill>
                  <a:schemeClr val="tx1">
                    <a:lumMod val="75000"/>
                    <a:lumOff val="25000"/>
                  </a:schemeClr>
                </a:solidFill>
                <a:cs typeface="+mn-ea"/>
                <a:sym typeface="+mn-lt"/>
              </a:endParaRPr>
            </a:p>
          </p:txBody>
        </p:sp>
      </p:grpSp>
      <p:grpSp>
        <p:nvGrpSpPr>
          <p:cNvPr id="54" name="组合 30"/>
          <p:cNvGrpSpPr/>
          <p:nvPr/>
        </p:nvGrpSpPr>
        <p:grpSpPr>
          <a:xfrm>
            <a:off x="5493416" y="3712276"/>
            <a:ext cx="854889" cy="854887"/>
            <a:chOff x="304800" y="673100"/>
            <a:chExt cx="4000500" cy="4000500"/>
          </a:xfrm>
          <a:effectLst>
            <a:outerShdw blurRad="444500" dist="76200" dir="8100000" algn="tr" rotWithShape="0">
              <a:schemeClr val="tx1">
                <a:lumMod val="65000"/>
                <a:lumOff val="35000"/>
                <a:alpha val="50000"/>
              </a:schemeClr>
            </a:outerShdw>
          </a:effectLst>
        </p:grpSpPr>
        <p:sp>
          <p:nvSpPr>
            <p:cNvPr id="1048619"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cs typeface="+mn-ea"/>
                <a:sym typeface="+mn-lt"/>
              </a:endParaRPr>
            </a:p>
          </p:txBody>
        </p:sp>
        <p:sp>
          <p:nvSpPr>
            <p:cNvPr id="1048620" name="椭圆 3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lumMod val="75000"/>
                      <a:lumOff val="25000"/>
                    </a:schemeClr>
                  </a:solidFill>
                  <a:cs typeface="+mn-ea"/>
                  <a:sym typeface="+mn-lt"/>
                </a:rPr>
                <a:t>03</a:t>
              </a:r>
              <a:endParaRPr lang="zh-CN" altLang="en-US" sz="2400" dirty="0">
                <a:solidFill>
                  <a:schemeClr val="tx1">
                    <a:lumMod val="75000"/>
                    <a:lumOff val="25000"/>
                  </a:schemeClr>
                </a:solidFill>
                <a:cs typeface="+mn-ea"/>
                <a:sym typeface="+mn-lt"/>
              </a:endParaRPr>
            </a:p>
          </p:txBody>
        </p:sp>
      </p:grpSp>
      <p:grpSp>
        <p:nvGrpSpPr>
          <p:cNvPr id="55" name="组合 33"/>
          <p:cNvGrpSpPr/>
          <p:nvPr/>
        </p:nvGrpSpPr>
        <p:grpSpPr>
          <a:xfrm>
            <a:off x="5493416" y="4832401"/>
            <a:ext cx="854889" cy="854887"/>
            <a:chOff x="304800" y="673100"/>
            <a:chExt cx="4000500" cy="4000500"/>
          </a:xfrm>
          <a:effectLst>
            <a:outerShdw blurRad="444500" dist="76200" dir="8100000" algn="tr" rotWithShape="0">
              <a:schemeClr val="tx1">
                <a:lumMod val="65000"/>
                <a:lumOff val="35000"/>
                <a:alpha val="50000"/>
              </a:schemeClr>
            </a:outerShdw>
          </a:effectLst>
        </p:grpSpPr>
        <p:sp>
          <p:nvSpPr>
            <p:cNvPr id="1048621"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cs typeface="+mn-ea"/>
                <a:sym typeface="+mn-lt"/>
              </a:endParaRPr>
            </a:p>
          </p:txBody>
        </p:sp>
        <p:sp>
          <p:nvSpPr>
            <p:cNvPr id="1048622" name="椭圆 3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lumMod val="75000"/>
                      <a:lumOff val="25000"/>
                    </a:schemeClr>
                  </a:solidFill>
                  <a:cs typeface="+mn-ea"/>
                  <a:sym typeface="+mn-lt"/>
                </a:rPr>
                <a:t>04</a:t>
              </a:r>
              <a:endParaRPr lang="zh-CN" altLang="en-US" sz="2400" dirty="0">
                <a:solidFill>
                  <a:schemeClr val="tx1">
                    <a:lumMod val="75000"/>
                    <a:lumOff val="25000"/>
                  </a:schemeClr>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48606"/>
                                        </p:tgtEl>
                                        <p:attrNameLst>
                                          <p:attrName>style.visibility</p:attrName>
                                        </p:attrNameLst>
                                      </p:cBhvr>
                                      <p:to>
                                        <p:strVal val="visible"/>
                                      </p:to>
                                    </p:set>
                                    <p:animEffect transition="in" filter="wipe(left)">
                                      <p:cBhvr>
                                        <p:cTn id="7" dur="500"/>
                                        <p:tgtEl>
                                          <p:spTgt spid="104860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48607"/>
                                        </p:tgtEl>
                                        <p:attrNameLst>
                                          <p:attrName>style.visibility</p:attrName>
                                        </p:attrNameLst>
                                      </p:cBhvr>
                                      <p:to>
                                        <p:strVal val="visible"/>
                                      </p:to>
                                    </p:set>
                                    <p:animEffect transition="in" filter="wipe(down)">
                                      <p:cBhvr>
                                        <p:cTn id="10" dur="500"/>
                                        <p:tgtEl>
                                          <p:spTgt spid="1048607"/>
                                        </p:tgtEl>
                                      </p:cBhvr>
                                    </p:animEffect>
                                  </p:childTnLst>
                                </p:cTn>
                              </p:par>
                              <p:par>
                                <p:cTn id="11" presetID="1"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22" presetClass="entr" presetSubtype="4" fill="hold" grpId="0" nodeType="withEffect">
                                  <p:stCondLst>
                                    <p:cond delay="0"/>
                                  </p:stCondLst>
                                  <p:childTnLst>
                                    <p:set>
                                      <p:cBhvr>
                                        <p:cTn id="20" dur="1" fill="hold">
                                          <p:stCondLst>
                                            <p:cond delay="0"/>
                                          </p:stCondLst>
                                        </p:cTn>
                                        <p:tgtEl>
                                          <p:spTgt spid="1048605"/>
                                        </p:tgtEl>
                                        <p:attrNameLst>
                                          <p:attrName>style.visibility</p:attrName>
                                        </p:attrNameLst>
                                      </p:cBhvr>
                                      <p:to>
                                        <p:strVal val="visible"/>
                                      </p:to>
                                    </p:set>
                                    <p:animEffect transition="in" filter="wipe(down)">
                                      <p:cBhvr>
                                        <p:cTn id="21" dur="500"/>
                                        <p:tgtEl>
                                          <p:spTgt spid="1048605"/>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048610"/>
                                        </p:tgtEl>
                                        <p:attrNameLst>
                                          <p:attrName>style.visibility</p:attrName>
                                        </p:attrNameLst>
                                      </p:cBhvr>
                                      <p:to>
                                        <p:strVal val="visible"/>
                                      </p:to>
                                    </p:set>
                                    <p:anim calcmode="lin" valueType="num">
                                      <p:cBhvr>
                                        <p:cTn id="24" dur="500" fill="hold"/>
                                        <p:tgtEl>
                                          <p:spTgt spid="1048610"/>
                                        </p:tgtEl>
                                        <p:attrNameLst>
                                          <p:attrName>ppt_w</p:attrName>
                                        </p:attrNameLst>
                                      </p:cBhvr>
                                      <p:tavLst>
                                        <p:tav tm="0">
                                          <p:val>
                                            <p:fltVal val="0"/>
                                          </p:val>
                                        </p:tav>
                                        <p:tav tm="100000">
                                          <p:val>
                                            <p:strVal val="#ppt_w"/>
                                          </p:val>
                                        </p:tav>
                                      </p:tavLst>
                                    </p:anim>
                                    <p:anim calcmode="lin" valueType="num">
                                      <p:cBhvr>
                                        <p:cTn id="25" dur="500" fill="hold"/>
                                        <p:tgtEl>
                                          <p:spTgt spid="1048610"/>
                                        </p:tgtEl>
                                        <p:attrNameLst>
                                          <p:attrName>ppt_h</p:attrName>
                                        </p:attrNameLst>
                                      </p:cBhvr>
                                      <p:tavLst>
                                        <p:tav tm="0">
                                          <p:val>
                                            <p:fltVal val="0"/>
                                          </p:val>
                                        </p:tav>
                                        <p:tav tm="100000">
                                          <p:val>
                                            <p:strVal val="#ppt_h"/>
                                          </p:val>
                                        </p:tav>
                                      </p:tavLst>
                                    </p:anim>
                                    <p:animEffect transition="in" filter="fade">
                                      <p:cBhvr>
                                        <p:cTn id="26" dur="500"/>
                                        <p:tgtEl>
                                          <p:spTgt spid="1048610"/>
                                        </p:tgtEl>
                                      </p:cBhvr>
                                    </p:animEffec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05" grpId="0" animBg="1"/>
      <p:bldP spid="1048606" grpId="0" animBg="1"/>
      <p:bldP spid="1048607" grpId="0" animBg="1"/>
      <p:bldP spid="10486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29" name="矩形 11"/>
          <p:cNvSpPr/>
          <p:nvPr/>
        </p:nvSpPr>
        <p:spPr>
          <a:xfrm>
            <a:off x="0" y="0"/>
            <a:ext cx="12192000" cy="6858000"/>
          </a:xfrm>
          <a:prstGeom prst="rect">
            <a:avLst/>
          </a:prstGeom>
          <a:pattFill prst="weave">
            <a:fgClr>
              <a:srgbClr val="F5F5F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66" name="组合 121"/>
          <p:cNvGrpSpPr/>
          <p:nvPr/>
        </p:nvGrpSpPr>
        <p:grpSpPr>
          <a:xfrm>
            <a:off x="723900" y="303571"/>
            <a:ext cx="11468099" cy="584775"/>
            <a:chOff x="723900" y="303571"/>
            <a:chExt cx="11468099" cy="584775"/>
          </a:xfrm>
        </p:grpSpPr>
        <p:sp>
          <p:nvSpPr>
            <p:cNvPr id="1048830" name="矩形 7"/>
            <p:cNvSpPr/>
            <p:nvPr/>
          </p:nvSpPr>
          <p:spPr>
            <a:xfrm>
              <a:off x="723900" y="354013"/>
              <a:ext cx="11468099" cy="523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831" name="文本框 9"/>
            <p:cNvSpPr txBox="1"/>
            <p:nvPr/>
          </p:nvSpPr>
          <p:spPr>
            <a:xfrm>
              <a:off x="1098102" y="303571"/>
              <a:ext cx="659809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500" normalizeH="0" baseline="0" noProof="0" dirty="0">
                  <a:ln>
                    <a:noFill/>
                  </a:ln>
                  <a:solidFill>
                    <a:schemeClr val="bg1"/>
                  </a:solidFill>
                  <a:effectLst/>
                  <a:uLnTx/>
                  <a:uFillTx/>
                  <a:cs typeface="+mn-ea"/>
                  <a:sym typeface="+mn-lt"/>
                </a:rPr>
                <a:t>效果评估</a:t>
              </a:r>
              <a:r>
                <a:rPr kumimoji="0" lang="en-US" altLang="zh-CN" sz="3200" b="1" i="0" u="none" strike="noStrike" kern="1200" cap="none" spc="500" normalizeH="0" baseline="0" noProof="0" dirty="0">
                  <a:ln>
                    <a:noFill/>
                  </a:ln>
                  <a:solidFill>
                    <a:schemeClr val="bg1"/>
                  </a:solidFill>
                  <a:effectLst/>
                  <a:uLnTx/>
                  <a:uFillTx/>
                  <a:cs typeface="+mn-ea"/>
                  <a:sym typeface="+mn-lt"/>
                </a:rPr>
                <a:t>—</a:t>
              </a:r>
              <a:r>
                <a:rPr kumimoji="0" lang="zh-CN" altLang="en-US" sz="3200" b="1" i="0" u="none" strike="noStrike" kern="1200" cap="none" spc="500" normalizeH="0" baseline="0" noProof="0" dirty="0">
                  <a:ln>
                    <a:noFill/>
                  </a:ln>
                  <a:solidFill>
                    <a:schemeClr val="bg1"/>
                  </a:solidFill>
                  <a:effectLst/>
                  <a:uLnTx/>
                  <a:uFillTx/>
                  <a:cs typeface="+mn-ea"/>
                  <a:sym typeface="+mn-lt"/>
                </a:rPr>
                <a:t>什么是</a:t>
              </a:r>
              <a:r>
                <a:rPr kumimoji="0" lang="en-US" altLang="zh-CN" sz="3200" b="1" i="0" u="none" strike="noStrike" kern="1200" cap="none" spc="500" normalizeH="0" baseline="0" noProof="0" dirty="0">
                  <a:ln>
                    <a:noFill/>
                  </a:ln>
                  <a:solidFill>
                    <a:schemeClr val="bg1"/>
                  </a:solidFill>
                  <a:effectLst/>
                  <a:uLnTx/>
                  <a:uFillTx/>
                  <a:cs typeface="+mn-ea"/>
                  <a:sym typeface="+mn-lt"/>
                </a:rPr>
                <a:t>ROC</a:t>
              </a:r>
              <a:r>
                <a:rPr kumimoji="0" lang="zh-CN" altLang="en-US" sz="3200" b="1" i="0" u="none" strike="noStrike" kern="1200" cap="none" spc="500" normalizeH="0" baseline="0" noProof="0" dirty="0">
                  <a:ln>
                    <a:noFill/>
                  </a:ln>
                  <a:solidFill>
                    <a:schemeClr val="bg1"/>
                  </a:solidFill>
                  <a:effectLst/>
                  <a:uLnTx/>
                  <a:uFillTx/>
                  <a:cs typeface="+mn-ea"/>
                  <a:sym typeface="+mn-lt"/>
                </a:rPr>
                <a:t>曲线</a:t>
              </a:r>
            </a:p>
          </p:txBody>
        </p:sp>
      </p:grpSp>
      <p:grpSp>
        <p:nvGrpSpPr>
          <p:cNvPr id="167"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1048832"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lumMod val="75000"/>
                    <a:lumOff val="25000"/>
                  </a:schemeClr>
                </a:solidFill>
                <a:cs typeface="+mn-ea"/>
                <a:sym typeface="+mn-lt"/>
              </a:endParaRPr>
            </a:p>
          </p:txBody>
        </p:sp>
        <p:sp>
          <p:nvSpPr>
            <p:cNvPr id="1048833" name="椭圆 6"/>
            <p:cNvSpPr/>
            <p:nvPr/>
          </p:nvSpPr>
          <p:spPr>
            <a:xfrm>
              <a:off x="392112" y="760412"/>
              <a:ext cx="3825876"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cs typeface="+mn-ea"/>
                  <a:sym typeface="+mn-lt"/>
                </a:rPr>
                <a:t>03</a:t>
              </a:r>
              <a:endParaRPr lang="zh-CN" altLang="en-US" b="1" dirty="0">
                <a:solidFill>
                  <a:schemeClr val="tx1">
                    <a:lumMod val="75000"/>
                    <a:lumOff val="25000"/>
                  </a:schemeClr>
                </a:solidFill>
                <a:cs typeface="+mn-ea"/>
                <a:sym typeface="+mn-lt"/>
              </a:endParaRPr>
            </a:p>
          </p:txBody>
        </p:sp>
      </p:grpSp>
      <p:grpSp>
        <p:nvGrpSpPr>
          <p:cNvPr id="168" name="组合 1"/>
          <p:cNvGrpSpPr/>
          <p:nvPr/>
        </p:nvGrpSpPr>
        <p:grpSpPr>
          <a:xfrm>
            <a:off x="1164507" y="1247869"/>
            <a:ext cx="9614233" cy="5317372"/>
            <a:chOff x="1164507" y="1247869"/>
            <a:chExt cx="9614233" cy="5317372"/>
          </a:xfrm>
        </p:grpSpPr>
        <p:sp>
          <p:nvSpPr>
            <p:cNvPr id="1048834" name="文本框 112"/>
            <p:cNvSpPr txBox="1"/>
            <p:nvPr/>
          </p:nvSpPr>
          <p:spPr>
            <a:xfrm>
              <a:off x="1785337" y="4796664"/>
              <a:ext cx="8993403" cy="497840"/>
            </a:xfrm>
            <a:prstGeom prst="rect">
              <a:avLst/>
            </a:prstGeom>
            <a:noFill/>
          </p:spPr>
          <p:txBody>
            <a:bodyPr wrap="square" rtlCol="0">
              <a:spAutoFit/>
            </a:bodyPr>
            <a:lstStyle/>
            <a:p>
              <a:pPr>
                <a:lnSpc>
                  <a:spcPct val="150000"/>
                </a:lnSpc>
              </a:pPr>
              <a:r>
                <a:rPr lang="zh-CN" altLang="en-US" b="1" dirty="0">
                  <a:solidFill>
                    <a:schemeClr val="tx1">
                      <a:lumMod val="75000"/>
                      <a:lumOff val="25000"/>
                    </a:schemeClr>
                  </a:solidFill>
                  <a:cs typeface="+mn-ea"/>
                  <a:sym typeface="+mn-lt"/>
                </a:rPr>
                <a:t>横轴：假正类率，</a:t>
              </a:r>
              <a:r>
                <a:rPr lang="en-US" altLang="zh-CN" b="1" dirty="0">
                  <a:solidFill>
                    <a:schemeClr val="tx1">
                      <a:lumMod val="75000"/>
                      <a:lumOff val="25000"/>
                    </a:schemeClr>
                  </a:solidFill>
                  <a:cs typeface="+mn-ea"/>
                  <a:sym typeface="+mn-lt"/>
                </a:rPr>
                <a:t>FPR=FP/(FP+TN)  </a:t>
              </a:r>
              <a:r>
                <a:rPr lang="zh-CN" altLang="en-US" b="1" dirty="0">
                  <a:solidFill>
                    <a:schemeClr val="tx1">
                      <a:lumMod val="75000"/>
                      <a:lumOff val="25000"/>
                    </a:schemeClr>
                  </a:solidFill>
                  <a:cs typeface="+mn-ea"/>
                  <a:sym typeface="+mn-lt"/>
                </a:rPr>
                <a:t>纵轴：真正类率，</a:t>
              </a:r>
              <a:r>
                <a:rPr lang="en-US" altLang="zh-CN" b="1" dirty="0">
                  <a:solidFill>
                    <a:schemeClr val="tx1">
                      <a:lumMod val="75000"/>
                      <a:lumOff val="25000"/>
                    </a:schemeClr>
                  </a:solidFill>
                  <a:cs typeface="+mn-ea"/>
                  <a:sym typeface="+mn-lt"/>
                </a:rPr>
                <a:t>TPR= TP/(TP+FN)</a:t>
              </a:r>
              <a:r>
                <a:rPr lang="zh-CN" altLang="en-US" b="1" dirty="0">
                  <a:solidFill>
                    <a:schemeClr val="tx1">
                      <a:lumMod val="75000"/>
                      <a:lumOff val="25000"/>
                    </a:schemeClr>
                  </a:solidFill>
                  <a:cs typeface="+mn-ea"/>
                  <a:sym typeface="+mn-lt"/>
                </a:rPr>
                <a:t> </a:t>
              </a:r>
            </a:p>
          </p:txBody>
        </p:sp>
        <p:grpSp>
          <p:nvGrpSpPr>
            <p:cNvPr id="169" name="组合 3"/>
            <p:cNvGrpSpPr/>
            <p:nvPr/>
          </p:nvGrpSpPr>
          <p:grpSpPr>
            <a:xfrm>
              <a:off x="1164510" y="5801525"/>
              <a:ext cx="569167" cy="569167"/>
              <a:chOff x="1098102" y="4240059"/>
              <a:chExt cx="569167" cy="569167"/>
            </a:xfrm>
            <a:solidFill>
              <a:schemeClr val="accent1"/>
            </a:solidFill>
          </p:grpSpPr>
          <p:sp>
            <p:nvSpPr>
              <p:cNvPr id="1048835" name="i$liḋe-Oval 3"/>
              <p:cNvSpPr/>
              <p:nvPr/>
            </p:nvSpPr>
            <p:spPr>
              <a:xfrm>
                <a:off x="1098102" y="4240059"/>
                <a:ext cx="569167" cy="569167"/>
              </a:xfrm>
              <a:prstGeom prst="ellipse">
                <a:avLst/>
              </a:prstGeom>
              <a:grpFill/>
              <a:ln>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sz="2400" b="0" i="0" u="none" strike="noStrike" kern="1200" cap="none" spc="0" normalizeH="0" baseline="0" noProof="0">
                  <a:ln>
                    <a:noFill/>
                  </a:ln>
                  <a:solidFill>
                    <a:prstClr val="black"/>
                  </a:solidFill>
                  <a:effectLst/>
                  <a:uLnTx/>
                  <a:uFillTx/>
                  <a:cs typeface="+mn-ea"/>
                  <a:sym typeface="+mn-lt"/>
                </a:endParaRPr>
              </a:p>
            </p:txBody>
          </p:sp>
          <p:pic>
            <p:nvPicPr>
              <p:cNvPr id="2097179" name="图形 39"/>
              <p:cNvPicPr>
                <a:picLocks noChangeAspect="1"/>
              </p:cNvPicPr>
              <p:nvPr/>
            </p:nvPicPr>
            <p:blipFill>
              <a:blip r:embed="rId2" cstate="screen"/>
              <a:stretch>
                <a:fillRect/>
              </a:stretch>
            </p:blipFill>
            <p:spPr>
              <a:xfrm>
                <a:off x="1251454" y="4381846"/>
                <a:ext cx="273498" cy="273498"/>
              </a:xfrm>
              <a:prstGeom prst="rect">
                <a:avLst/>
              </a:prstGeom>
              <a:grpFill/>
            </p:spPr>
          </p:pic>
        </p:grpSp>
        <p:pic>
          <p:nvPicPr>
            <p:cNvPr id="2097180" name="图片 8"/>
            <p:cNvPicPr>
              <a:picLocks noChangeAspect="1"/>
            </p:cNvPicPr>
            <p:nvPr/>
          </p:nvPicPr>
          <p:blipFill>
            <a:blip r:embed="rId3">
              <a:clrChange>
                <a:clrFrom>
                  <a:srgbClr val="FFFFFF"/>
                </a:clrFrom>
                <a:clrTo>
                  <a:srgbClr val="FFFFFF">
                    <a:alpha val="0"/>
                  </a:srgbClr>
                </a:clrTo>
              </a:clrChange>
            </a:blip>
            <a:stretch>
              <a:fillRect/>
            </a:stretch>
          </p:blipFill>
          <p:spPr>
            <a:xfrm>
              <a:off x="4291013" y="2233979"/>
              <a:ext cx="3609975" cy="2607204"/>
            </a:xfrm>
            <a:prstGeom prst="rect">
              <a:avLst/>
            </a:prstGeom>
          </p:spPr>
        </p:pic>
        <p:grpSp>
          <p:nvGrpSpPr>
            <p:cNvPr id="170" name="组合 21"/>
            <p:cNvGrpSpPr/>
            <p:nvPr/>
          </p:nvGrpSpPr>
          <p:grpSpPr>
            <a:xfrm>
              <a:off x="1164509" y="1632699"/>
              <a:ext cx="569167" cy="569167"/>
              <a:chOff x="1098102" y="2082707"/>
              <a:chExt cx="569167" cy="569167"/>
            </a:xfrm>
          </p:grpSpPr>
          <p:sp>
            <p:nvSpPr>
              <p:cNvPr id="1048836" name="i$liḋe-Oval 9"/>
              <p:cNvSpPr/>
              <p:nvPr/>
            </p:nvSpPr>
            <p:spPr>
              <a:xfrm>
                <a:off x="1098102" y="2082707"/>
                <a:ext cx="569167" cy="569167"/>
              </a:xfrm>
              <a:prstGeom prst="ellipse">
                <a:avLst/>
              </a:prstGeom>
              <a:solidFill>
                <a:schemeClr val="accent1"/>
              </a:solidFill>
              <a:ln>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sz="2400" b="0" i="0" u="none" strike="noStrike" kern="1200" cap="none" spc="0" normalizeH="0" baseline="0" noProof="0">
                  <a:ln>
                    <a:noFill/>
                  </a:ln>
                  <a:solidFill>
                    <a:prstClr val="black"/>
                  </a:solidFill>
                  <a:effectLst/>
                  <a:uLnTx/>
                  <a:uFillTx/>
                  <a:cs typeface="+mn-ea"/>
                  <a:sym typeface="+mn-lt"/>
                </a:endParaRPr>
              </a:p>
            </p:txBody>
          </p:sp>
          <p:pic>
            <p:nvPicPr>
              <p:cNvPr id="2097181" name="图形 40"/>
              <p:cNvPicPr>
                <a:picLocks noChangeAspect="1"/>
              </p:cNvPicPr>
              <p:nvPr/>
            </p:nvPicPr>
            <p:blipFill>
              <a:blip r:embed="rId4" cstate="screen"/>
              <a:stretch>
                <a:fillRect/>
              </a:stretch>
            </p:blipFill>
            <p:spPr>
              <a:xfrm>
                <a:off x="1230222" y="2204593"/>
                <a:ext cx="312626" cy="312626"/>
              </a:xfrm>
              <a:prstGeom prst="rect">
                <a:avLst/>
              </a:prstGeom>
            </p:spPr>
          </p:pic>
        </p:grpSp>
        <p:sp>
          <p:nvSpPr>
            <p:cNvPr id="1048837" name="文本框 112"/>
            <p:cNvSpPr txBox="1"/>
            <p:nvPr/>
          </p:nvSpPr>
          <p:spPr>
            <a:xfrm>
              <a:off x="1785336" y="1247869"/>
              <a:ext cx="8993403" cy="1310640"/>
            </a:xfrm>
            <a:prstGeom prst="rect">
              <a:avLst/>
            </a:prstGeom>
            <a:noFill/>
          </p:spPr>
          <p:txBody>
            <a:bodyPr wrap="square" rtlCol="0">
              <a:spAutoFit/>
            </a:bodyPr>
            <a:lstStyle/>
            <a:p>
              <a:pPr>
                <a:lnSpc>
                  <a:spcPct val="150000"/>
                </a:lnSpc>
              </a:pPr>
              <a:r>
                <a:rPr lang="en-US" altLang="zh-CN" b="1" dirty="0">
                  <a:solidFill>
                    <a:schemeClr val="tx1">
                      <a:lumMod val="75000"/>
                      <a:lumOff val="25000"/>
                    </a:schemeClr>
                  </a:solidFill>
                  <a:cs typeface="+mn-ea"/>
                  <a:sym typeface="+mn-lt"/>
                </a:rPr>
                <a:t>Receiver Operating Characteristic</a:t>
              </a:r>
              <a:r>
                <a:rPr lang="zh-CN" altLang="en-US" b="1" dirty="0">
                  <a:solidFill>
                    <a:schemeClr val="tx1">
                      <a:lumMod val="75000"/>
                      <a:lumOff val="25000"/>
                    </a:schemeClr>
                  </a:solidFill>
                  <a:cs typeface="+mn-ea"/>
                  <a:sym typeface="+mn-lt"/>
                </a:rPr>
                <a:t>，翻译为</a:t>
              </a:r>
              <a:r>
                <a:rPr lang="en-US" altLang="zh-CN" b="1" dirty="0">
                  <a:solidFill>
                    <a:schemeClr val="tx1">
                      <a:lumMod val="75000"/>
                      <a:lumOff val="25000"/>
                    </a:schemeClr>
                  </a:solidFill>
                  <a:cs typeface="+mn-ea"/>
                  <a:sym typeface="+mn-lt"/>
                </a:rPr>
                <a:t>“</a:t>
              </a:r>
              <a:r>
                <a:rPr lang="zh-CN" altLang="en-US" b="1" dirty="0">
                  <a:solidFill>
                    <a:schemeClr val="tx1">
                      <a:lumMod val="75000"/>
                      <a:lumOff val="25000"/>
                    </a:schemeClr>
                  </a:solidFill>
                  <a:cs typeface="+mn-ea"/>
                  <a:sym typeface="+mn-lt"/>
                </a:rPr>
                <a:t>接受者操作特性曲线</a:t>
              </a:r>
              <a:r>
                <a:rPr lang="en-US" altLang="zh-CN" b="1" dirty="0">
                  <a:solidFill>
                    <a:schemeClr val="tx1">
                      <a:lumMod val="75000"/>
                      <a:lumOff val="25000"/>
                    </a:schemeClr>
                  </a:solidFill>
                  <a:cs typeface="+mn-ea"/>
                  <a:sym typeface="+mn-lt"/>
                </a:rPr>
                <a:t>”</a:t>
              </a:r>
              <a:r>
                <a:rPr lang="zh-CN" altLang="en-US" b="1" dirty="0">
                  <a:solidFill>
                    <a:schemeClr val="tx1">
                      <a:lumMod val="75000"/>
                      <a:lumOff val="25000"/>
                    </a:schemeClr>
                  </a:solidFill>
                  <a:cs typeface="+mn-ea"/>
                  <a:sym typeface="+mn-lt"/>
                </a:rPr>
                <a:t>。</a:t>
              </a:r>
              <a:r>
                <a:rPr lang="zh-CN" altLang="en-US" b="1" dirty="0">
                  <a:solidFill>
                    <a:schemeClr val="tx1">
                      <a:lumMod val="75000"/>
                      <a:lumOff val="25000"/>
                    </a:schemeClr>
                  </a:solidFill>
                  <a:cs typeface="+mn-ea"/>
                </a:rPr>
                <a:t>曲线上各点反映着相同的感受性，它们都是对同一信号刺激的反应，只不过是在几种不同的判定标准下所得的结果。</a:t>
              </a:r>
              <a:endParaRPr lang="en-US" altLang="zh-CN" b="1" dirty="0">
                <a:solidFill>
                  <a:schemeClr val="tx1">
                    <a:lumMod val="75000"/>
                    <a:lumOff val="25000"/>
                  </a:schemeClr>
                </a:solidFill>
                <a:cs typeface="+mn-ea"/>
                <a:sym typeface="+mn-lt"/>
              </a:endParaRPr>
            </a:p>
          </p:txBody>
        </p:sp>
        <p:sp>
          <p:nvSpPr>
            <p:cNvPr id="1048838" name="文本框 112"/>
            <p:cNvSpPr txBox="1"/>
            <p:nvPr/>
          </p:nvSpPr>
          <p:spPr>
            <a:xfrm>
              <a:off x="1785337" y="5661002"/>
              <a:ext cx="8993403" cy="904239"/>
            </a:xfrm>
            <a:prstGeom prst="rect">
              <a:avLst/>
            </a:prstGeom>
            <a:noFill/>
          </p:spPr>
          <p:txBody>
            <a:bodyPr wrap="square" rtlCol="0">
              <a:spAutoFit/>
            </a:bodyPr>
            <a:lstStyle/>
            <a:p>
              <a:pPr>
                <a:lnSpc>
                  <a:spcPct val="150000"/>
                </a:lnSpc>
              </a:pPr>
              <a:r>
                <a:rPr lang="zh-CN" altLang="en-US" b="1" dirty="0">
                  <a:solidFill>
                    <a:schemeClr val="tx1">
                      <a:lumMod val="75000"/>
                      <a:lumOff val="25000"/>
                    </a:schemeClr>
                  </a:solidFill>
                  <a:cs typeface="+mn-ea"/>
                </a:rPr>
                <a:t>可以把</a:t>
              </a:r>
              <a:r>
                <a:rPr lang="en-US" altLang="zh-CN" b="1" dirty="0">
                  <a:solidFill>
                    <a:schemeClr val="tx1">
                      <a:lumMod val="75000"/>
                      <a:lumOff val="25000"/>
                    </a:schemeClr>
                  </a:solidFill>
                  <a:cs typeface="+mn-ea"/>
                </a:rPr>
                <a:t>ROC</a:t>
              </a:r>
              <a:r>
                <a:rPr lang="zh-CN" altLang="en-US" b="1" dirty="0">
                  <a:solidFill>
                    <a:schemeClr val="tx1">
                      <a:lumMod val="75000"/>
                      <a:lumOff val="25000"/>
                    </a:schemeClr>
                  </a:solidFill>
                  <a:cs typeface="+mn-ea"/>
                </a:rPr>
                <a:t>曲线看成无数个点，每个点都代表一个分类器，其横纵坐标表征了这个分类器的性能。</a:t>
              </a:r>
              <a:r>
                <a:rPr lang="en-US" altLang="zh-CN" b="1" dirty="0">
                  <a:solidFill>
                    <a:schemeClr val="tx1">
                      <a:lumMod val="75000"/>
                      <a:lumOff val="25000"/>
                    </a:schemeClr>
                  </a:solidFill>
                  <a:cs typeface="+mn-ea"/>
                </a:rPr>
                <a:t>ROC</a:t>
              </a:r>
              <a:r>
                <a:rPr lang="zh-CN" altLang="en-US" b="1" dirty="0">
                  <a:solidFill>
                    <a:schemeClr val="tx1">
                      <a:lumMod val="75000"/>
                      <a:lumOff val="25000"/>
                    </a:schemeClr>
                  </a:solidFill>
                  <a:cs typeface="+mn-ea"/>
                </a:rPr>
                <a:t>曲线描述的其实是分类器性能随着分类器阈值的变化而变化的过程。</a:t>
              </a:r>
              <a:endParaRPr lang="en-US" altLang="zh-CN" b="1" dirty="0">
                <a:solidFill>
                  <a:schemeClr val="tx1">
                    <a:lumMod val="75000"/>
                    <a:lumOff val="25000"/>
                  </a:schemeClr>
                </a:solidFill>
                <a:cs typeface="+mn-ea"/>
                <a:sym typeface="+mn-lt"/>
              </a:endParaRPr>
            </a:p>
          </p:txBody>
        </p:sp>
        <p:grpSp>
          <p:nvGrpSpPr>
            <p:cNvPr id="171" name="组合 31"/>
            <p:cNvGrpSpPr/>
            <p:nvPr/>
          </p:nvGrpSpPr>
          <p:grpSpPr>
            <a:xfrm>
              <a:off x="1164507" y="4741534"/>
              <a:ext cx="569167" cy="569167"/>
              <a:chOff x="1098102" y="3146530"/>
              <a:chExt cx="569167" cy="569167"/>
            </a:xfrm>
            <a:solidFill>
              <a:schemeClr val="accent5"/>
            </a:solidFill>
          </p:grpSpPr>
          <p:sp>
            <p:nvSpPr>
              <p:cNvPr id="1048839" name="i$liḋe-Oval 12"/>
              <p:cNvSpPr/>
              <p:nvPr/>
            </p:nvSpPr>
            <p:spPr>
              <a:xfrm>
                <a:off x="1098102" y="3146530"/>
                <a:ext cx="569167" cy="569167"/>
              </a:xfrm>
              <a:prstGeom prst="ellipse">
                <a:avLst/>
              </a:prstGeom>
              <a:grpFill/>
              <a:ln>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sz="2400" b="0" i="0" u="none" strike="noStrike" kern="1200" cap="none" spc="0" normalizeH="0" baseline="0" noProof="0">
                  <a:ln>
                    <a:noFill/>
                  </a:ln>
                  <a:solidFill>
                    <a:prstClr val="black"/>
                  </a:solidFill>
                  <a:effectLst/>
                  <a:uLnTx/>
                  <a:uFillTx/>
                  <a:cs typeface="+mn-ea"/>
                  <a:sym typeface="+mn-lt"/>
                </a:endParaRPr>
              </a:p>
            </p:txBody>
          </p:sp>
          <p:pic>
            <p:nvPicPr>
              <p:cNvPr id="2097182" name="图形 41"/>
              <p:cNvPicPr>
                <a:picLocks noChangeAspect="1"/>
              </p:cNvPicPr>
              <p:nvPr/>
            </p:nvPicPr>
            <p:blipFill>
              <a:blip r:embed="rId5" cstate="screen"/>
              <a:stretch>
                <a:fillRect/>
              </a:stretch>
            </p:blipFill>
            <p:spPr>
              <a:xfrm>
                <a:off x="1265308" y="3257530"/>
                <a:ext cx="249183" cy="333413"/>
              </a:xfrm>
              <a:prstGeom prst="rect">
                <a:avLst/>
              </a:prstGeom>
              <a:grpFill/>
            </p:spPr>
          </p:pic>
        </p:grpSp>
      </p:gr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67"/>
                                        </p:tgtEl>
                                        <p:attrNameLst>
                                          <p:attrName>style.visibility</p:attrName>
                                        </p:attrNameLst>
                                      </p:cBhvr>
                                      <p:to>
                                        <p:strVal val="visible"/>
                                      </p:to>
                                    </p:set>
                                    <p:anim calcmode="lin" valueType="num">
                                      <p:cBhvr>
                                        <p:cTn id="7" dur="500" fill="hold"/>
                                        <p:tgtEl>
                                          <p:spTgt spid="167"/>
                                        </p:tgtEl>
                                        <p:attrNameLst>
                                          <p:attrName>ppt_w</p:attrName>
                                        </p:attrNameLst>
                                      </p:cBhvr>
                                      <p:tavLst>
                                        <p:tav tm="0">
                                          <p:val>
                                            <p:fltVal val="0"/>
                                          </p:val>
                                        </p:tav>
                                        <p:tav tm="100000">
                                          <p:val>
                                            <p:strVal val="#ppt_w"/>
                                          </p:val>
                                        </p:tav>
                                      </p:tavLst>
                                    </p:anim>
                                    <p:anim calcmode="lin" valueType="num">
                                      <p:cBhvr>
                                        <p:cTn id="8" dur="500" fill="hold"/>
                                        <p:tgtEl>
                                          <p:spTgt spid="167"/>
                                        </p:tgtEl>
                                        <p:attrNameLst>
                                          <p:attrName>ppt_h</p:attrName>
                                        </p:attrNameLst>
                                      </p:cBhvr>
                                      <p:tavLst>
                                        <p:tav tm="0">
                                          <p:val>
                                            <p:fltVal val="0"/>
                                          </p:val>
                                        </p:tav>
                                        <p:tav tm="100000">
                                          <p:val>
                                            <p:strVal val="#ppt_h"/>
                                          </p:val>
                                        </p:tav>
                                      </p:tavLst>
                                    </p:anim>
                                    <p:animEffect transition="in" filter="fade">
                                      <p:cBhvr>
                                        <p:cTn id="9" dur="500"/>
                                        <p:tgtEl>
                                          <p:spTgt spid="167"/>
                                        </p:tgtEl>
                                      </p:cBhvr>
                                    </p:animEffect>
                                  </p:childTnLst>
                                </p:cTn>
                              </p:par>
                              <p:par>
                                <p:cTn id="10" presetID="22" presetClass="entr" presetSubtype="8" fill="hold" nodeType="withEffect">
                                  <p:stCondLst>
                                    <p:cond delay="0"/>
                                  </p:stCondLst>
                                  <p:childTnLst>
                                    <p:set>
                                      <p:cBhvr>
                                        <p:cTn id="11" dur="1" fill="hold">
                                          <p:stCondLst>
                                            <p:cond delay="0"/>
                                          </p:stCondLst>
                                        </p:cTn>
                                        <p:tgtEl>
                                          <p:spTgt spid="166"/>
                                        </p:tgtEl>
                                        <p:attrNameLst>
                                          <p:attrName>style.visibility</p:attrName>
                                        </p:attrNameLst>
                                      </p:cBhvr>
                                      <p:to>
                                        <p:strVal val="visible"/>
                                      </p:to>
                                    </p:set>
                                    <p:animEffect transition="in" filter="wipe(left)">
                                      <p:cBhvr>
                                        <p:cTn id="12" dur="750"/>
                                        <p:tgtEl>
                                          <p:spTgt spid="166"/>
                                        </p:tgtEl>
                                      </p:cBhvr>
                                    </p:animEffect>
                                  </p:childTnLst>
                                </p:cTn>
                              </p:par>
                            </p:childTnLst>
                          </p:cTn>
                        </p:par>
                        <p:par>
                          <p:cTn id="13" fill="hold">
                            <p:stCondLst>
                              <p:cond delay="750"/>
                            </p:stCondLst>
                            <p:childTnLst>
                              <p:par>
                                <p:cTn id="14" presetID="10" presetClass="entr" presetSubtype="0" fill="hold" nodeType="afterEffect">
                                  <p:stCondLst>
                                    <p:cond delay="0"/>
                                  </p:stCondLst>
                                  <p:childTnLst>
                                    <p:set>
                                      <p:cBhvr>
                                        <p:cTn id="15" dur="1" fill="hold">
                                          <p:stCondLst>
                                            <p:cond delay="0"/>
                                          </p:stCondLst>
                                        </p:cTn>
                                        <p:tgtEl>
                                          <p:spTgt spid="168"/>
                                        </p:tgtEl>
                                        <p:attrNameLst>
                                          <p:attrName>style.visibility</p:attrName>
                                        </p:attrNameLst>
                                      </p:cBhvr>
                                      <p:to>
                                        <p:strVal val="visible"/>
                                      </p:to>
                                    </p:set>
                                    <p:animEffect transition="in" filter="fade">
                                      <p:cBhvr>
                                        <p:cTn id="16"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40" name="矩形 11"/>
          <p:cNvSpPr/>
          <p:nvPr/>
        </p:nvSpPr>
        <p:spPr>
          <a:xfrm>
            <a:off x="301847" y="0"/>
            <a:ext cx="12192000" cy="6858000"/>
          </a:xfrm>
          <a:prstGeom prst="rect">
            <a:avLst/>
          </a:prstGeom>
          <a:pattFill prst="weave">
            <a:fgClr>
              <a:srgbClr val="F5F5F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73" name="组合 121"/>
          <p:cNvGrpSpPr/>
          <p:nvPr/>
        </p:nvGrpSpPr>
        <p:grpSpPr>
          <a:xfrm>
            <a:off x="723900" y="303571"/>
            <a:ext cx="11468099" cy="584775"/>
            <a:chOff x="723900" y="303571"/>
            <a:chExt cx="11468099" cy="584775"/>
          </a:xfrm>
        </p:grpSpPr>
        <p:sp>
          <p:nvSpPr>
            <p:cNvPr id="1048841" name="矩形 7"/>
            <p:cNvSpPr/>
            <p:nvPr/>
          </p:nvSpPr>
          <p:spPr>
            <a:xfrm>
              <a:off x="723900" y="354013"/>
              <a:ext cx="11468099" cy="523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842" name="文本框 9"/>
            <p:cNvSpPr txBox="1"/>
            <p:nvPr/>
          </p:nvSpPr>
          <p:spPr>
            <a:xfrm>
              <a:off x="1098102" y="303571"/>
              <a:ext cx="6308538" cy="584775"/>
            </a:xfrm>
            <a:prstGeom prst="rect">
              <a:avLst/>
            </a:prstGeom>
            <a:noFill/>
          </p:spPr>
          <p:txBody>
            <a:bodyPr wrap="square" rtlCol="0">
              <a:spAutoFit/>
            </a:bodyPr>
            <a:lstStyle/>
            <a:p>
              <a:r>
                <a:rPr lang="zh-CN" altLang="en-US" sz="3200" b="1" spc="500" dirty="0">
                  <a:solidFill>
                    <a:schemeClr val="bg1"/>
                  </a:solidFill>
                  <a:cs typeface="+mn-ea"/>
                  <a:sym typeface="+mn-lt"/>
                </a:rPr>
                <a:t>效果对比</a:t>
              </a:r>
            </a:p>
          </p:txBody>
        </p:sp>
      </p:grpSp>
      <p:grpSp>
        <p:nvGrpSpPr>
          <p:cNvPr id="174"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1048843"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lumMod val="75000"/>
                    <a:lumOff val="25000"/>
                  </a:schemeClr>
                </a:solidFill>
                <a:cs typeface="+mn-ea"/>
                <a:sym typeface="+mn-lt"/>
              </a:endParaRPr>
            </a:p>
          </p:txBody>
        </p:sp>
        <p:sp>
          <p:nvSpPr>
            <p:cNvPr id="1048844" name="椭圆 6"/>
            <p:cNvSpPr/>
            <p:nvPr/>
          </p:nvSpPr>
          <p:spPr>
            <a:xfrm>
              <a:off x="392112" y="760412"/>
              <a:ext cx="3825876"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cs typeface="+mn-ea"/>
                  <a:sym typeface="+mn-lt"/>
                </a:rPr>
                <a:t>03</a:t>
              </a:r>
              <a:endParaRPr lang="zh-CN" altLang="en-US" b="1" dirty="0">
                <a:solidFill>
                  <a:schemeClr val="tx1">
                    <a:lumMod val="75000"/>
                    <a:lumOff val="25000"/>
                  </a:schemeClr>
                </a:solidFill>
                <a:cs typeface="+mn-ea"/>
                <a:sym typeface="+mn-lt"/>
              </a:endParaRPr>
            </a:p>
          </p:txBody>
        </p:sp>
      </p:grpSp>
      <p:pic>
        <p:nvPicPr>
          <p:cNvPr id="2097183" name="Picture 2" descr="C:\Users\1\Desktop\微信图片_20211208220500.jpg"/>
          <p:cNvPicPr>
            <a:picLocks noChangeAspect="1" noChangeArrowheads="1"/>
          </p:cNvPicPr>
          <p:nvPr/>
        </p:nvPicPr>
        <p:blipFill>
          <a:blip r:embed="rId2"/>
          <a:srcRect/>
          <a:stretch>
            <a:fillRect/>
          </a:stretch>
        </p:blipFill>
        <p:spPr bwMode="auto">
          <a:xfrm>
            <a:off x="1390650" y="974174"/>
            <a:ext cx="9410700" cy="53721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74"/>
                                        </p:tgtEl>
                                        <p:attrNameLst>
                                          <p:attrName>style.visibility</p:attrName>
                                        </p:attrNameLst>
                                      </p:cBhvr>
                                      <p:to>
                                        <p:strVal val="visible"/>
                                      </p:to>
                                    </p:set>
                                    <p:anim calcmode="lin" valueType="num">
                                      <p:cBhvr>
                                        <p:cTn id="7" dur="500" fill="hold"/>
                                        <p:tgtEl>
                                          <p:spTgt spid="174"/>
                                        </p:tgtEl>
                                        <p:attrNameLst>
                                          <p:attrName>ppt_w</p:attrName>
                                        </p:attrNameLst>
                                      </p:cBhvr>
                                      <p:tavLst>
                                        <p:tav tm="0">
                                          <p:val>
                                            <p:fltVal val="0"/>
                                          </p:val>
                                        </p:tav>
                                        <p:tav tm="100000">
                                          <p:val>
                                            <p:strVal val="#ppt_w"/>
                                          </p:val>
                                        </p:tav>
                                      </p:tavLst>
                                    </p:anim>
                                    <p:anim calcmode="lin" valueType="num">
                                      <p:cBhvr>
                                        <p:cTn id="8" dur="500" fill="hold"/>
                                        <p:tgtEl>
                                          <p:spTgt spid="174"/>
                                        </p:tgtEl>
                                        <p:attrNameLst>
                                          <p:attrName>ppt_h</p:attrName>
                                        </p:attrNameLst>
                                      </p:cBhvr>
                                      <p:tavLst>
                                        <p:tav tm="0">
                                          <p:val>
                                            <p:fltVal val="0"/>
                                          </p:val>
                                        </p:tav>
                                        <p:tav tm="100000">
                                          <p:val>
                                            <p:strVal val="#ppt_h"/>
                                          </p:val>
                                        </p:tav>
                                      </p:tavLst>
                                    </p:anim>
                                    <p:animEffect transition="in" filter="fade">
                                      <p:cBhvr>
                                        <p:cTn id="9" dur="500"/>
                                        <p:tgtEl>
                                          <p:spTgt spid="174"/>
                                        </p:tgtEl>
                                      </p:cBhvr>
                                    </p:animEffect>
                                  </p:childTnLst>
                                </p:cTn>
                              </p:par>
                              <p:par>
                                <p:cTn id="10" presetID="22" presetClass="entr" presetSubtype="8" fill="hold" nodeType="withEffect">
                                  <p:stCondLst>
                                    <p:cond delay="0"/>
                                  </p:stCondLst>
                                  <p:childTnLst>
                                    <p:set>
                                      <p:cBhvr>
                                        <p:cTn id="11" dur="1" fill="hold">
                                          <p:stCondLst>
                                            <p:cond delay="0"/>
                                          </p:stCondLst>
                                        </p:cTn>
                                        <p:tgtEl>
                                          <p:spTgt spid="173"/>
                                        </p:tgtEl>
                                        <p:attrNameLst>
                                          <p:attrName>style.visibility</p:attrName>
                                        </p:attrNameLst>
                                      </p:cBhvr>
                                      <p:to>
                                        <p:strVal val="visible"/>
                                      </p:to>
                                    </p:set>
                                    <p:animEffect transition="in" filter="wipe(left)">
                                      <p:cBhvr>
                                        <p:cTn id="12" dur="750"/>
                                        <p:tgtEl>
                                          <p:spTgt spid="173"/>
                                        </p:tgtEl>
                                      </p:cBhvr>
                                    </p:animEffect>
                                  </p:childTnLst>
                                </p:cTn>
                              </p:par>
                            </p:childTnLst>
                          </p:cTn>
                        </p:par>
                        <p:par>
                          <p:cTn id="13" fill="hold">
                            <p:stCondLst>
                              <p:cond delay="750"/>
                            </p:stCondLst>
                            <p:childTnLst>
                              <p:par>
                                <p:cTn id="14" presetID="10" presetClass="entr" presetSubtype="0" fill="hold" nodeType="afterEffect">
                                  <p:stCondLst>
                                    <p:cond delay="0"/>
                                  </p:stCondLst>
                                  <p:childTnLst>
                                    <p:set>
                                      <p:cBhvr>
                                        <p:cTn id="15" dur="1" fill="hold">
                                          <p:stCondLst>
                                            <p:cond delay="0"/>
                                          </p:stCondLst>
                                        </p:cTn>
                                        <p:tgtEl>
                                          <p:spTgt spid="2097183"/>
                                        </p:tgtEl>
                                        <p:attrNameLst>
                                          <p:attrName>style.visibility</p:attrName>
                                        </p:attrNameLst>
                                      </p:cBhvr>
                                      <p:to>
                                        <p:strVal val="visible"/>
                                      </p:to>
                                    </p:set>
                                    <p:animEffect transition="in" filter="fade">
                                      <p:cBhvr>
                                        <p:cTn id="16" dur="500"/>
                                        <p:tgtEl>
                                          <p:spTgt spid="2097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45" name="矩形 3"/>
          <p:cNvSpPr/>
          <p:nvPr/>
        </p:nvSpPr>
        <p:spPr>
          <a:xfrm>
            <a:off x="0" y="0"/>
            <a:ext cx="12192000" cy="6858000"/>
          </a:xfrm>
          <a:prstGeom prst="rect">
            <a:avLst/>
          </a:prstGeom>
          <a:pattFill prst="weave">
            <a:fgClr>
              <a:srgbClr val="F5F5F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846" name="任意多边形: 形状 5"/>
          <p:cNvSpPr/>
          <p:nvPr/>
        </p:nvSpPr>
        <p:spPr>
          <a:xfrm>
            <a:off x="-3" y="1520665"/>
            <a:ext cx="1393374" cy="2742351"/>
          </a:xfrm>
          <a:custGeom>
            <a:avLst/>
            <a:gdLst>
              <a:gd name="connsiteX0" fmla="*/ 0 w 3505200"/>
              <a:gd name="connsiteY0" fmla="*/ 0 h 4660900"/>
              <a:gd name="connsiteX1" fmla="*/ 3505200 w 3505200"/>
              <a:gd name="connsiteY1" fmla="*/ 3505200 h 4660900"/>
              <a:gd name="connsiteX2" fmla="*/ 2324100 w 3505200"/>
              <a:gd name="connsiteY2" fmla="*/ 4660900 h 4660900"/>
              <a:gd name="connsiteX0" fmla="*/ 0 w 3482340"/>
              <a:gd name="connsiteY0" fmla="*/ 0 h 3670300"/>
              <a:gd name="connsiteX1" fmla="*/ 3482340 w 3482340"/>
              <a:gd name="connsiteY1" fmla="*/ 2514600 h 3670300"/>
              <a:gd name="connsiteX2" fmla="*/ 2301240 w 3482340"/>
              <a:gd name="connsiteY2" fmla="*/ 3670300 h 3670300"/>
              <a:gd name="connsiteX0" fmla="*/ 0 w 2301240"/>
              <a:gd name="connsiteY0" fmla="*/ 0 h 3670300"/>
              <a:gd name="connsiteX1" fmla="*/ 1013460 w 2301240"/>
              <a:gd name="connsiteY1" fmla="*/ 1005840 h 3670300"/>
              <a:gd name="connsiteX2" fmla="*/ 2301240 w 2301240"/>
              <a:gd name="connsiteY2" fmla="*/ 3670300 h 3670300"/>
              <a:gd name="connsiteX0" fmla="*/ 22860 w 1036320"/>
              <a:gd name="connsiteY0" fmla="*/ 0 h 2039620"/>
              <a:gd name="connsiteX1" fmla="*/ 1036320 w 1036320"/>
              <a:gd name="connsiteY1" fmla="*/ 1005840 h 2039620"/>
              <a:gd name="connsiteX2" fmla="*/ 0 w 1036320"/>
              <a:gd name="connsiteY2" fmla="*/ 2039620 h 2039620"/>
            </a:gdLst>
            <a:ahLst/>
            <a:cxnLst>
              <a:cxn ang="0">
                <a:pos x="connsiteX0" y="connsiteY0"/>
              </a:cxn>
              <a:cxn ang="0">
                <a:pos x="connsiteX1" y="connsiteY1"/>
              </a:cxn>
              <a:cxn ang="0">
                <a:pos x="connsiteX2" y="connsiteY2"/>
              </a:cxn>
            </a:cxnLst>
            <a:rect l="l" t="t" r="r" b="b"/>
            <a:pathLst>
              <a:path w="1036320" h="2039620">
                <a:moveTo>
                  <a:pt x="22860" y="0"/>
                </a:moveTo>
                <a:lnTo>
                  <a:pt x="1036320" y="1005840"/>
                </a:lnTo>
                <a:lnTo>
                  <a:pt x="0" y="203962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847" name="任意多边形: 形状 6"/>
          <p:cNvSpPr/>
          <p:nvPr/>
        </p:nvSpPr>
        <p:spPr>
          <a:xfrm rot="10800000">
            <a:off x="10427150" y="4697477"/>
            <a:ext cx="1755324" cy="2179470"/>
          </a:xfrm>
          <a:custGeom>
            <a:avLst/>
            <a:gdLst>
              <a:gd name="connsiteX0" fmla="*/ 0 w 3505200"/>
              <a:gd name="connsiteY0" fmla="*/ 0 h 4660900"/>
              <a:gd name="connsiteX1" fmla="*/ 3505200 w 3505200"/>
              <a:gd name="connsiteY1" fmla="*/ 3505200 h 4660900"/>
              <a:gd name="connsiteX2" fmla="*/ 2324100 w 3505200"/>
              <a:gd name="connsiteY2" fmla="*/ 4660900 h 4660900"/>
              <a:gd name="connsiteX0" fmla="*/ 0 w 3482340"/>
              <a:gd name="connsiteY0" fmla="*/ 0 h 3670300"/>
              <a:gd name="connsiteX1" fmla="*/ 3482340 w 3482340"/>
              <a:gd name="connsiteY1" fmla="*/ 2514600 h 3670300"/>
              <a:gd name="connsiteX2" fmla="*/ 2301240 w 3482340"/>
              <a:gd name="connsiteY2" fmla="*/ 3670300 h 3670300"/>
              <a:gd name="connsiteX0" fmla="*/ 0 w 2301240"/>
              <a:gd name="connsiteY0" fmla="*/ 0 h 3670300"/>
              <a:gd name="connsiteX1" fmla="*/ 1013460 w 2301240"/>
              <a:gd name="connsiteY1" fmla="*/ 1005840 h 3670300"/>
              <a:gd name="connsiteX2" fmla="*/ 2301240 w 2301240"/>
              <a:gd name="connsiteY2" fmla="*/ 3670300 h 3670300"/>
              <a:gd name="connsiteX0" fmla="*/ 22860 w 1036320"/>
              <a:gd name="connsiteY0" fmla="*/ 0 h 2039620"/>
              <a:gd name="connsiteX1" fmla="*/ 1036320 w 1036320"/>
              <a:gd name="connsiteY1" fmla="*/ 1005840 h 2039620"/>
              <a:gd name="connsiteX2" fmla="*/ 0 w 1036320"/>
              <a:gd name="connsiteY2" fmla="*/ 2039620 h 2039620"/>
              <a:gd name="connsiteX0" fmla="*/ 22860 w 1312604"/>
              <a:gd name="connsiteY0" fmla="*/ 0 h 2039620"/>
              <a:gd name="connsiteX1" fmla="*/ 1312604 w 1312604"/>
              <a:gd name="connsiteY1" fmla="*/ 731917 h 2039620"/>
              <a:gd name="connsiteX2" fmla="*/ 0 w 1312604"/>
              <a:gd name="connsiteY2" fmla="*/ 2039620 h 2039620"/>
              <a:gd name="connsiteX0" fmla="*/ 1037588 w 1312604"/>
              <a:gd name="connsiteY0" fmla="*/ 0 h 1618616"/>
              <a:gd name="connsiteX1" fmla="*/ 1312604 w 1312604"/>
              <a:gd name="connsiteY1" fmla="*/ 310913 h 1618616"/>
              <a:gd name="connsiteX2" fmla="*/ 0 w 1312604"/>
              <a:gd name="connsiteY2" fmla="*/ 1618616 h 1618616"/>
              <a:gd name="connsiteX0" fmla="*/ 1013974 w 1312604"/>
              <a:gd name="connsiteY0" fmla="*/ 0 h 1611532"/>
              <a:gd name="connsiteX1" fmla="*/ 1312604 w 1312604"/>
              <a:gd name="connsiteY1" fmla="*/ 303829 h 1611532"/>
              <a:gd name="connsiteX2" fmla="*/ 0 w 1312604"/>
              <a:gd name="connsiteY2" fmla="*/ 1611532 h 1611532"/>
              <a:gd name="connsiteX0" fmla="*/ 1006890 w 1305520"/>
              <a:gd name="connsiteY0" fmla="*/ 0 h 1620978"/>
              <a:gd name="connsiteX1" fmla="*/ 1305520 w 1305520"/>
              <a:gd name="connsiteY1" fmla="*/ 303829 h 1620978"/>
              <a:gd name="connsiteX2" fmla="*/ 0 w 1305520"/>
              <a:gd name="connsiteY2" fmla="*/ 1620978 h 1620978"/>
            </a:gdLst>
            <a:ahLst/>
            <a:cxnLst>
              <a:cxn ang="0">
                <a:pos x="connsiteX0" y="connsiteY0"/>
              </a:cxn>
              <a:cxn ang="0">
                <a:pos x="connsiteX1" y="connsiteY1"/>
              </a:cxn>
              <a:cxn ang="0">
                <a:pos x="connsiteX2" y="connsiteY2"/>
              </a:cxn>
            </a:cxnLst>
            <a:rect l="l" t="t" r="r" b="b"/>
            <a:pathLst>
              <a:path w="1305520" h="1620978">
                <a:moveTo>
                  <a:pt x="1006890" y="0"/>
                </a:moveTo>
                <a:lnTo>
                  <a:pt x="1305520" y="303829"/>
                </a:lnTo>
                <a:lnTo>
                  <a:pt x="0" y="1620978"/>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3145739" name="直接连接符 8"/>
          <p:cNvCxnSpPr>
            <a:cxnSpLocks/>
          </p:cNvCxnSpPr>
          <p:nvPr/>
        </p:nvCxnSpPr>
        <p:spPr>
          <a:xfrm>
            <a:off x="11074400" y="3875314"/>
            <a:ext cx="1117600" cy="1117600"/>
          </a:xfrm>
          <a:prstGeom prst="line">
            <a:avLst/>
          </a:pr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1048848" name="等腰三角形 12"/>
          <p:cNvSpPr/>
          <p:nvPr/>
        </p:nvSpPr>
        <p:spPr>
          <a:xfrm>
            <a:off x="0" y="5167086"/>
            <a:ext cx="1739439" cy="1690914"/>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76" name="组合 1"/>
          <p:cNvGrpSpPr/>
          <p:nvPr/>
        </p:nvGrpSpPr>
        <p:grpSpPr>
          <a:xfrm>
            <a:off x="1625600" y="885371"/>
            <a:ext cx="10566400" cy="1973943"/>
            <a:chOff x="1625600" y="885371"/>
            <a:chExt cx="10566400" cy="1973943"/>
          </a:xfrm>
          <a:solidFill>
            <a:schemeClr val="accent2"/>
          </a:solidFill>
        </p:grpSpPr>
        <p:sp>
          <p:nvSpPr>
            <p:cNvPr id="1048849" name="任意多边形: 形状 13"/>
            <p:cNvSpPr/>
            <p:nvPr/>
          </p:nvSpPr>
          <p:spPr>
            <a:xfrm>
              <a:off x="1625600" y="885371"/>
              <a:ext cx="10566400" cy="1973943"/>
            </a:xfrm>
            <a:custGeom>
              <a:avLst/>
              <a:gdLst>
                <a:gd name="connsiteX0" fmla="*/ 0 w 10566400"/>
                <a:gd name="connsiteY0" fmla="*/ 0 h 1973943"/>
                <a:gd name="connsiteX1" fmla="*/ 10566400 w 10566400"/>
                <a:gd name="connsiteY1" fmla="*/ 0 h 1973943"/>
                <a:gd name="connsiteX2" fmla="*/ 10566400 w 10566400"/>
                <a:gd name="connsiteY2" fmla="*/ 1973943 h 1973943"/>
                <a:gd name="connsiteX3" fmla="*/ 1785257 w 10566400"/>
                <a:gd name="connsiteY3" fmla="*/ 1973943 h 1973943"/>
                <a:gd name="connsiteX4" fmla="*/ 0 w 10566400"/>
                <a:gd name="connsiteY4" fmla="*/ 0 h 197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6400" h="1973943">
                  <a:moveTo>
                    <a:pt x="0" y="0"/>
                  </a:moveTo>
                  <a:lnTo>
                    <a:pt x="10566400" y="0"/>
                  </a:lnTo>
                  <a:lnTo>
                    <a:pt x="10566400" y="1973943"/>
                  </a:lnTo>
                  <a:lnTo>
                    <a:pt x="1785257" y="197394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850" name="任意多边形: 形状 14"/>
            <p:cNvSpPr/>
            <p:nvPr/>
          </p:nvSpPr>
          <p:spPr>
            <a:xfrm>
              <a:off x="1625600" y="885371"/>
              <a:ext cx="10566400" cy="1973943"/>
            </a:xfrm>
            <a:custGeom>
              <a:avLst/>
              <a:gdLst>
                <a:gd name="connsiteX0" fmla="*/ 0 w 10566400"/>
                <a:gd name="connsiteY0" fmla="*/ 0 h 1973943"/>
                <a:gd name="connsiteX1" fmla="*/ 10566400 w 10566400"/>
                <a:gd name="connsiteY1" fmla="*/ 0 h 1973943"/>
                <a:gd name="connsiteX2" fmla="*/ 10566400 w 10566400"/>
                <a:gd name="connsiteY2" fmla="*/ 1973943 h 1973943"/>
                <a:gd name="connsiteX3" fmla="*/ 1785257 w 10566400"/>
                <a:gd name="connsiteY3" fmla="*/ 1973943 h 1973943"/>
                <a:gd name="connsiteX4" fmla="*/ 0 w 10566400"/>
                <a:gd name="connsiteY4" fmla="*/ 0 h 197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6400" h="1973943">
                  <a:moveTo>
                    <a:pt x="0" y="0"/>
                  </a:moveTo>
                  <a:lnTo>
                    <a:pt x="10566400" y="0"/>
                  </a:lnTo>
                  <a:lnTo>
                    <a:pt x="10566400" y="1973943"/>
                  </a:lnTo>
                  <a:lnTo>
                    <a:pt x="1785257" y="197394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77" name="组合 15"/>
          <p:cNvGrpSpPr/>
          <p:nvPr/>
        </p:nvGrpSpPr>
        <p:grpSpPr>
          <a:xfrm>
            <a:off x="1797496" y="1302951"/>
            <a:ext cx="1400869" cy="1400866"/>
            <a:chOff x="304800" y="673100"/>
            <a:chExt cx="4000500" cy="4000500"/>
          </a:xfrm>
          <a:effectLst>
            <a:outerShdw blurRad="444500" dist="76200" dir="8100000" algn="tr" rotWithShape="0">
              <a:schemeClr val="tx1">
                <a:lumMod val="65000"/>
                <a:lumOff val="35000"/>
                <a:alpha val="50000"/>
              </a:schemeClr>
            </a:outerShdw>
          </a:effectLst>
        </p:grpSpPr>
        <p:sp>
          <p:nvSpPr>
            <p:cNvPr id="1048851"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solidFill>
                  <a:schemeClr val="tx1">
                    <a:lumMod val="75000"/>
                    <a:lumOff val="25000"/>
                  </a:schemeClr>
                </a:solidFill>
                <a:cs typeface="+mn-ea"/>
                <a:sym typeface="+mn-lt"/>
              </a:endParaRPr>
            </a:p>
          </p:txBody>
        </p:sp>
        <p:sp>
          <p:nvSpPr>
            <p:cNvPr id="1048852" name="椭圆 1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solidFill>
                    <a:schemeClr val="tx1">
                      <a:lumMod val="75000"/>
                      <a:lumOff val="25000"/>
                    </a:schemeClr>
                  </a:solidFill>
                  <a:cs typeface="+mn-ea"/>
                  <a:sym typeface="+mn-lt"/>
                </a:rPr>
                <a:t>04</a:t>
              </a:r>
              <a:endParaRPr lang="zh-CN" altLang="en-US" sz="4800" b="1" dirty="0">
                <a:solidFill>
                  <a:schemeClr val="tx1">
                    <a:lumMod val="75000"/>
                    <a:lumOff val="25000"/>
                  </a:schemeClr>
                </a:solidFill>
                <a:cs typeface="+mn-ea"/>
                <a:sym typeface="+mn-lt"/>
              </a:endParaRPr>
            </a:p>
          </p:txBody>
        </p:sp>
      </p:grpSp>
      <p:cxnSp>
        <p:nvCxnSpPr>
          <p:cNvPr id="3145740" name="直接连接符 19"/>
          <p:cNvCxnSpPr>
            <a:cxnSpLocks/>
          </p:cNvCxnSpPr>
          <p:nvPr/>
        </p:nvCxnSpPr>
        <p:spPr>
          <a:xfrm>
            <a:off x="2466521" y="3890091"/>
            <a:ext cx="0" cy="1102823"/>
          </a:xfrm>
          <a:prstGeom prst="line">
            <a:avLst/>
          </a:prstGeom>
          <a:ln w="28575">
            <a:solidFill>
              <a:srgbClr val="C82C41"/>
            </a:solidFill>
          </a:ln>
        </p:spPr>
        <p:style>
          <a:lnRef idx="1">
            <a:schemeClr val="accent1"/>
          </a:lnRef>
          <a:fillRef idx="0">
            <a:schemeClr val="accent1"/>
          </a:fillRef>
          <a:effectRef idx="0">
            <a:schemeClr val="accent1"/>
          </a:effectRef>
          <a:fontRef idx="minor">
            <a:schemeClr val="tx1"/>
          </a:fontRef>
        </p:style>
      </p:cxnSp>
      <p:sp>
        <p:nvSpPr>
          <p:cNvPr id="1048853" name="文本框 21"/>
          <p:cNvSpPr txBox="1"/>
          <p:nvPr/>
        </p:nvSpPr>
        <p:spPr>
          <a:xfrm>
            <a:off x="2587852" y="3711013"/>
            <a:ext cx="4982994" cy="707886"/>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4000" b="1" i="0" u="none" strike="noStrike" kern="1200" cap="none" spc="500" normalizeH="0" baseline="0" noProof="0" dirty="0">
                <a:ln>
                  <a:noFill/>
                </a:ln>
                <a:solidFill>
                  <a:schemeClr val="tx1">
                    <a:lumMod val="75000"/>
                    <a:lumOff val="25000"/>
                  </a:schemeClr>
                </a:solidFill>
                <a:effectLst/>
                <a:uLnTx/>
                <a:uFillTx/>
                <a:cs typeface="+mn-ea"/>
                <a:sym typeface="+mn-lt"/>
              </a:rPr>
              <a:t>拓展：</a:t>
            </a:r>
            <a:r>
              <a:rPr kumimoji="0" lang="en-US" altLang="zh-CN" sz="4000" b="1" i="0" u="none" strike="noStrike" kern="1200" cap="none" spc="500" normalizeH="0" baseline="0" noProof="0" dirty="0">
                <a:ln>
                  <a:noFill/>
                </a:ln>
                <a:solidFill>
                  <a:schemeClr val="tx1">
                    <a:lumMod val="75000"/>
                    <a:lumOff val="25000"/>
                  </a:schemeClr>
                </a:solidFill>
                <a:effectLst/>
                <a:uLnTx/>
                <a:uFillTx/>
                <a:cs typeface="+mn-ea"/>
                <a:sym typeface="+mn-lt"/>
              </a:rPr>
              <a:t>DLRM</a:t>
            </a:r>
            <a:endParaRPr kumimoji="0" lang="zh-CN" altLang="en-US" sz="4000" b="1" i="0" u="none" strike="noStrike" kern="1200" cap="none" spc="500" normalizeH="0" baseline="0" noProof="0" dirty="0">
              <a:ln>
                <a:noFill/>
              </a:ln>
              <a:solidFill>
                <a:schemeClr val="tx1">
                  <a:lumMod val="75000"/>
                  <a:lumOff val="25000"/>
                </a:schemeClr>
              </a:solidFill>
              <a:effectLst/>
              <a:uLnTx/>
              <a:uFillTx/>
              <a:cs typeface="+mn-ea"/>
              <a:sym typeface="+mn-lt"/>
            </a:endParaRPr>
          </a:p>
        </p:txBody>
      </p:sp>
      <p:sp>
        <p:nvSpPr>
          <p:cNvPr id="1048854" name="矩形 24"/>
          <p:cNvSpPr/>
          <p:nvPr/>
        </p:nvSpPr>
        <p:spPr>
          <a:xfrm>
            <a:off x="2587852" y="5038764"/>
            <a:ext cx="7945067" cy="369332"/>
          </a:xfrm>
          <a:prstGeom prst="rect">
            <a:avLst/>
          </a:prstGeom>
        </p:spPr>
        <p:txBody>
          <a:bodyPr wrap="square">
            <a:spAutoFit/>
          </a:bodyPr>
          <a:lstStyle/>
          <a:p>
            <a:r>
              <a:rPr lang="zh-CN" altLang="en-US" dirty="0"/>
              <a:t>一次彻底的应用深度学习模型的尝试</a:t>
            </a:r>
            <a:endParaRPr lang="zh-CN" altLang="en-US" dirty="0">
              <a:solidFill>
                <a:schemeClr val="tx1">
                  <a:lumMod val="85000"/>
                  <a:lumOff val="15000"/>
                </a:schemeClr>
              </a:solidFill>
              <a:cs typeface="+mn-ea"/>
              <a:sym typeface="+mn-lt"/>
            </a:endParaRPr>
          </a:p>
        </p:txBody>
      </p:sp>
      <p:cxnSp>
        <p:nvCxnSpPr>
          <p:cNvPr id="3145741" name="直接连接符 10"/>
          <p:cNvCxnSpPr>
            <a:cxnSpLocks/>
          </p:cNvCxnSpPr>
          <p:nvPr/>
        </p:nvCxnSpPr>
        <p:spPr>
          <a:xfrm>
            <a:off x="10856686" y="0"/>
            <a:ext cx="1335314" cy="1378857"/>
          </a:xfrm>
          <a:prstGeom prst="line">
            <a:avLst/>
          </a:pr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17" name="文本框 21"/>
          <p:cNvSpPr txBox="1"/>
          <p:nvPr/>
        </p:nvSpPr>
        <p:spPr>
          <a:xfrm>
            <a:off x="2587852" y="4466644"/>
            <a:ext cx="10183268" cy="461665"/>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en-US" altLang="zh-CN" sz="2400" b="1" i="0" u="none" strike="noStrike" kern="1200" cap="none" spc="500" normalizeH="0" baseline="0" noProof="0" dirty="0" smtClean="0">
                <a:ln>
                  <a:noFill/>
                </a:ln>
                <a:solidFill>
                  <a:schemeClr val="tx1">
                    <a:lumMod val="75000"/>
                    <a:lumOff val="25000"/>
                  </a:schemeClr>
                </a:solidFill>
                <a:effectLst/>
                <a:uLnTx/>
                <a:uFillTx/>
                <a:cs typeface="+mn-ea"/>
                <a:sym typeface="+mn-lt"/>
              </a:rPr>
              <a:t>Deep Learning</a:t>
            </a:r>
            <a:r>
              <a:rPr kumimoji="0" lang="en-US" altLang="zh-CN" sz="2400" b="1" i="0" u="none" strike="noStrike" kern="1200" cap="none" spc="500" normalizeH="0" noProof="0" dirty="0" smtClean="0">
                <a:ln>
                  <a:noFill/>
                </a:ln>
                <a:solidFill>
                  <a:schemeClr val="tx1">
                    <a:lumMod val="75000"/>
                    <a:lumOff val="25000"/>
                  </a:schemeClr>
                </a:solidFill>
                <a:effectLst/>
                <a:uLnTx/>
                <a:uFillTx/>
                <a:cs typeface="+mn-ea"/>
                <a:sym typeface="+mn-lt"/>
              </a:rPr>
              <a:t> </a:t>
            </a:r>
            <a:r>
              <a:rPr kumimoji="0" lang="en-US" altLang="zh-CN" sz="2400" b="1" i="0" u="none" strike="noStrike" kern="1200" cap="none" spc="500" normalizeH="0" baseline="0" noProof="0" dirty="0" smtClean="0">
                <a:ln>
                  <a:noFill/>
                </a:ln>
                <a:solidFill>
                  <a:schemeClr val="tx1">
                    <a:lumMod val="75000"/>
                    <a:lumOff val="25000"/>
                  </a:schemeClr>
                </a:solidFill>
                <a:effectLst/>
                <a:uLnTx/>
                <a:uFillTx/>
                <a:cs typeface="+mn-ea"/>
                <a:sym typeface="+mn-lt"/>
              </a:rPr>
              <a:t>Recommender Model</a:t>
            </a:r>
            <a:endParaRPr kumimoji="0" lang="zh-CN" altLang="en-US" sz="2400" b="1" i="0" u="none" strike="noStrike" kern="1200" cap="none" spc="500" normalizeH="0" baseline="0" noProof="0" dirty="0">
              <a:ln>
                <a:noFill/>
              </a:ln>
              <a:solidFill>
                <a:schemeClr val="tx1">
                  <a:lumMod val="75000"/>
                  <a:lumOff val="25000"/>
                </a:schemeClr>
              </a:solidFill>
              <a:effectLst/>
              <a:uLnTx/>
              <a:uFillTx/>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048854"/>
                                        </p:tgtEl>
                                        <p:attrNameLst>
                                          <p:attrName>style.visibility</p:attrName>
                                        </p:attrNameLst>
                                      </p:cBhvr>
                                      <p:to>
                                        <p:strVal val="visible"/>
                                      </p:to>
                                    </p:set>
                                    <p:anim calcmode="lin" valueType="num">
                                      <p:cBhvr additive="base">
                                        <p:cTn id="7" dur="500" fill="hold"/>
                                        <p:tgtEl>
                                          <p:spTgt spid="1048854"/>
                                        </p:tgtEl>
                                        <p:attrNameLst>
                                          <p:attrName>ppt_x</p:attrName>
                                        </p:attrNameLst>
                                      </p:cBhvr>
                                      <p:tavLst>
                                        <p:tav tm="0">
                                          <p:val>
                                            <p:strVal val="#ppt_x"/>
                                          </p:val>
                                        </p:tav>
                                        <p:tav tm="100000">
                                          <p:val>
                                            <p:strVal val="#ppt_x"/>
                                          </p:val>
                                        </p:tav>
                                      </p:tavLst>
                                    </p:anim>
                                    <p:anim calcmode="lin" valueType="num">
                                      <p:cBhvr additive="base">
                                        <p:cTn id="8" dur="500" fill="hold"/>
                                        <p:tgtEl>
                                          <p:spTgt spid="10488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5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1A03F1E1-01AD-492C-92F5-D80BC5AE7F77}"/>
              </a:ext>
            </a:extLst>
          </p:cNvPr>
          <p:cNvSpPr/>
          <p:nvPr/>
        </p:nvSpPr>
        <p:spPr>
          <a:xfrm>
            <a:off x="0" y="0"/>
            <a:ext cx="12192000" cy="6858000"/>
          </a:xfrm>
          <a:prstGeom prst="rect">
            <a:avLst/>
          </a:prstGeom>
          <a:pattFill prst="weave">
            <a:fgClr>
              <a:srgbClr val="F5F5F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cs typeface="+mn-ea"/>
                <a:sym typeface="+mn-lt"/>
              </a:rPr>
              <a:t>特征交互层</a:t>
            </a:r>
            <a:endParaRPr lang="id-ID" altLang="zh-CN" b="1" dirty="0">
              <a:cs typeface="+mn-ea"/>
              <a:sym typeface="+mn-lt"/>
            </a:endParaRPr>
          </a:p>
        </p:txBody>
      </p:sp>
      <p:grpSp>
        <p:nvGrpSpPr>
          <p:cNvPr id="122" name="组合 121">
            <a:extLst>
              <a:ext uri="{FF2B5EF4-FFF2-40B4-BE49-F238E27FC236}">
                <a16:creationId xmlns:a16="http://schemas.microsoft.com/office/drawing/2014/main" xmlns="" id="{DF592FFD-3293-459E-B6BF-6B18C1697AB5}"/>
              </a:ext>
            </a:extLst>
          </p:cNvPr>
          <p:cNvGrpSpPr/>
          <p:nvPr/>
        </p:nvGrpSpPr>
        <p:grpSpPr>
          <a:xfrm>
            <a:off x="723900" y="303571"/>
            <a:ext cx="11468099" cy="584775"/>
            <a:chOff x="723900" y="303571"/>
            <a:chExt cx="11468099" cy="584775"/>
          </a:xfrm>
        </p:grpSpPr>
        <p:sp>
          <p:nvSpPr>
            <p:cNvPr id="8" name="矩形 7">
              <a:extLst>
                <a:ext uri="{FF2B5EF4-FFF2-40B4-BE49-F238E27FC236}">
                  <a16:creationId xmlns:a16="http://schemas.microsoft.com/office/drawing/2014/main" xmlns="" id="{096A1983-3B28-4108-A7EF-18BB8900F57F}"/>
                </a:ext>
              </a:extLst>
            </p:cNvPr>
            <p:cNvSpPr/>
            <p:nvPr/>
          </p:nvSpPr>
          <p:spPr>
            <a:xfrm>
              <a:off x="723900" y="354013"/>
              <a:ext cx="11468099" cy="523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文本框 9">
              <a:extLst>
                <a:ext uri="{FF2B5EF4-FFF2-40B4-BE49-F238E27FC236}">
                  <a16:creationId xmlns:a16="http://schemas.microsoft.com/office/drawing/2014/main" xmlns="" id="{F399C996-A0F2-475F-92EB-850F768AF472}"/>
                </a:ext>
              </a:extLst>
            </p:cNvPr>
            <p:cNvSpPr txBox="1"/>
            <p:nvPr/>
          </p:nvSpPr>
          <p:spPr>
            <a:xfrm>
              <a:off x="1098102" y="303571"/>
              <a:ext cx="4126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500" normalizeH="0" baseline="0" noProof="0" dirty="0">
                  <a:ln>
                    <a:noFill/>
                  </a:ln>
                  <a:solidFill>
                    <a:schemeClr val="bg1"/>
                  </a:solidFill>
                  <a:effectLst/>
                  <a:uLnTx/>
                  <a:uFillTx/>
                  <a:cs typeface="+mn-ea"/>
                  <a:sym typeface="+mn-lt"/>
                </a:rPr>
                <a:t>模型结构</a:t>
              </a:r>
            </a:p>
          </p:txBody>
        </p:sp>
      </p:gr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6078" t="20876" r="18642" b="8351"/>
          <a:stretch/>
        </p:blipFill>
        <p:spPr bwMode="auto">
          <a:xfrm>
            <a:off x="548839" y="877233"/>
            <a:ext cx="5547161" cy="593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组合 4">
            <a:extLst>
              <a:ext uri="{FF2B5EF4-FFF2-40B4-BE49-F238E27FC236}">
                <a16:creationId xmlns:a16="http://schemas.microsoft.com/office/drawing/2014/main" xmlns="" id="{D1CFE01D-AB43-44AD-8828-6165F6EDE3F2}"/>
              </a:ext>
            </a:extLst>
          </p:cNvPr>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6" name="同心圆 98">
              <a:extLst>
                <a:ext uri="{FF2B5EF4-FFF2-40B4-BE49-F238E27FC236}">
                  <a16:creationId xmlns:a16="http://schemas.microsoft.com/office/drawing/2014/main" xmlns="" id="{D51703C8-86D2-4C46-9400-44542ECA3CDE}"/>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lumMod val="75000"/>
                    <a:lumOff val="25000"/>
                  </a:schemeClr>
                </a:solidFill>
                <a:cs typeface="+mn-ea"/>
                <a:sym typeface="+mn-lt"/>
              </a:endParaRPr>
            </a:p>
          </p:txBody>
        </p:sp>
        <p:sp>
          <p:nvSpPr>
            <p:cNvPr id="7" name="椭圆 6">
              <a:extLst>
                <a:ext uri="{FF2B5EF4-FFF2-40B4-BE49-F238E27FC236}">
                  <a16:creationId xmlns:a16="http://schemas.microsoft.com/office/drawing/2014/main" xmlns="" id="{F19B4BF9-32BF-4787-A426-099A942B4F2D}"/>
                </a:ext>
              </a:extLst>
            </p:cNvPr>
            <p:cNvSpPr/>
            <p:nvPr/>
          </p:nvSpPr>
          <p:spPr>
            <a:xfrm>
              <a:off x="392112" y="760412"/>
              <a:ext cx="3825876"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cs typeface="+mn-ea"/>
                  <a:sym typeface="+mn-lt"/>
                </a:rPr>
                <a:t>04</a:t>
              </a:r>
              <a:endParaRPr lang="zh-CN" altLang="en-US" b="1" dirty="0">
                <a:solidFill>
                  <a:schemeClr val="tx1">
                    <a:lumMod val="75000"/>
                    <a:lumOff val="25000"/>
                  </a:schemeClr>
                </a:solidFill>
                <a:cs typeface="+mn-ea"/>
                <a:sym typeface="+mn-lt"/>
              </a:endParaRPr>
            </a:p>
          </p:txBody>
        </p:sp>
      </p:grpSp>
      <p:sp>
        <p:nvSpPr>
          <p:cNvPr id="17" name="TextBox 28">
            <a:extLst>
              <a:ext uri="{FF2B5EF4-FFF2-40B4-BE49-F238E27FC236}">
                <a16:creationId xmlns:a16="http://schemas.microsoft.com/office/drawing/2014/main" xmlns="" id="{CE2E40C3-4D41-45CD-A992-AD7A865102FB}"/>
              </a:ext>
            </a:extLst>
          </p:cNvPr>
          <p:cNvSpPr txBox="1"/>
          <p:nvPr/>
        </p:nvSpPr>
        <p:spPr>
          <a:xfrm>
            <a:off x="4792979" y="6301980"/>
            <a:ext cx="3025140" cy="584775"/>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2800" b="0" i="0" u="none" strike="noStrike" cap="none" spc="500" normalizeH="0" baseline="0">
                <a:ln>
                  <a:noFill/>
                </a:ln>
                <a:solidFill>
                  <a:schemeClr val="tx1">
                    <a:lumMod val="75000"/>
                    <a:lumOff val="25000"/>
                  </a:schemeClr>
                </a:solidFill>
                <a:effectLst/>
                <a:uLnTx/>
                <a:uFillTx/>
                <a:latin typeface="字魂59号-创粗黑" panose="00000500000000000000" pitchFamily="2" charset="-122"/>
                <a:ea typeface="字魂59号-创粗黑" panose="00000500000000000000" pitchFamily="2" charset="-122"/>
              </a:defRPr>
            </a:lvl1pPr>
          </a:lstStyle>
          <a:p>
            <a:pPr algn="ctr"/>
            <a:r>
              <a:rPr lang="zh-CN" altLang="en-US" sz="1600" b="1" spc="0" dirty="0">
                <a:latin typeface="+mn-lt"/>
                <a:ea typeface="+mn-ea"/>
                <a:cs typeface="+mn-ea"/>
                <a:sym typeface="+mn-lt"/>
              </a:rPr>
              <a:t>将类别、</a:t>
            </a:r>
            <a:r>
              <a:rPr lang="en-US" altLang="zh-CN" sz="1600" b="1" spc="0" dirty="0">
                <a:latin typeface="+mn-lt"/>
                <a:ea typeface="+mn-ea"/>
                <a:cs typeface="+mn-ea"/>
                <a:sym typeface="+mn-lt"/>
              </a:rPr>
              <a:t>ID</a:t>
            </a:r>
            <a:r>
              <a:rPr lang="zh-CN" altLang="en-US" sz="1600" b="1" spc="0" dirty="0">
                <a:latin typeface="+mn-lt"/>
                <a:ea typeface="+mn-ea"/>
                <a:cs typeface="+mn-ea"/>
                <a:sym typeface="+mn-lt"/>
              </a:rPr>
              <a:t>类特征用</a:t>
            </a:r>
            <a:r>
              <a:rPr lang="en-US" altLang="zh-CN" sz="1600" b="1" spc="0" dirty="0">
                <a:latin typeface="+mn-lt"/>
                <a:ea typeface="+mn-ea"/>
                <a:cs typeface="+mn-ea"/>
                <a:sym typeface="+mn-lt"/>
              </a:rPr>
              <a:t>one-hot</a:t>
            </a:r>
            <a:r>
              <a:rPr lang="zh-CN" altLang="en-US" sz="1600" b="1" spc="0" dirty="0">
                <a:latin typeface="+mn-lt"/>
                <a:ea typeface="+mn-ea"/>
                <a:cs typeface="+mn-ea"/>
                <a:sym typeface="+mn-lt"/>
              </a:rPr>
              <a:t>编码生成的稀疏特征</a:t>
            </a:r>
            <a:endParaRPr lang="id-ID" sz="1600" b="1" spc="0" dirty="0">
              <a:latin typeface="+mn-lt"/>
              <a:ea typeface="+mn-ea"/>
              <a:cs typeface="+mn-ea"/>
              <a:sym typeface="+mn-lt"/>
            </a:endParaRPr>
          </a:p>
        </p:txBody>
      </p:sp>
      <p:graphicFrame>
        <p:nvGraphicFramePr>
          <p:cNvPr id="9" name="表格 8"/>
          <p:cNvGraphicFramePr>
            <a:graphicFrameLocks noGrp="1"/>
          </p:cNvGraphicFramePr>
          <p:nvPr>
            <p:extLst>
              <p:ext uri="{D42A27DB-BD31-4B8C-83A1-F6EECF244321}">
                <p14:modId xmlns:p14="http://schemas.microsoft.com/office/powerpoint/2010/main" val="1663528342"/>
              </p:ext>
            </p:extLst>
          </p:nvPr>
        </p:nvGraphicFramePr>
        <p:xfrm>
          <a:off x="6768000" y="2299572"/>
          <a:ext cx="5061021" cy="1068468"/>
        </p:xfrm>
        <a:graphic>
          <a:graphicData uri="http://schemas.openxmlformats.org/drawingml/2006/table">
            <a:tbl>
              <a:tblPr firstRow="1" bandRow="1">
                <a:tableStyleId>{5C22544A-7EE6-4342-B048-85BDC9FD1C3A}</a:tableStyleId>
              </a:tblPr>
              <a:tblGrid>
                <a:gridCol w="5061021">
                  <a:extLst>
                    <a:ext uri="{9D8B030D-6E8A-4147-A177-3AD203B41FA5}">
                      <a16:colId xmlns:a16="http://schemas.microsoft.com/office/drawing/2014/main" xmlns="" val="20000"/>
                    </a:ext>
                  </a:extLst>
                </a:gridCol>
              </a:tblGrid>
              <a:tr h="4893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1" spc="0" dirty="0">
                          <a:latin typeface="+mn-lt"/>
                          <a:ea typeface="+mn-ea"/>
                          <a:cs typeface="+mn-ea"/>
                          <a:sym typeface="+mn-lt"/>
                        </a:rPr>
                        <a:t>特征交互层</a:t>
                      </a:r>
                      <a:r>
                        <a:rPr lang="zh-CN" altLang="en-US" sz="1800" b="1" kern="1200" spc="0" dirty="0">
                          <a:solidFill>
                            <a:schemeClr val="lt1"/>
                          </a:solidFill>
                          <a:latin typeface="+mn-lt"/>
                          <a:ea typeface="+mn-ea"/>
                          <a:cs typeface="+mn-ea"/>
                          <a:sym typeface="+mn-lt"/>
                        </a:rPr>
                        <a:t>：</a:t>
                      </a:r>
                      <a:r>
                        <a:rPr lang="zh-CN" altLang="en-US" sz="1800" b="1" kern="1200" spc="0" dirty="0">
                          <a:solidFill>
                            <a:schemeClr val="lt1"/>
                          </a:solidFill>
                          <a:latin typeface="+mn-lt"/>
                          <a:ea typeface="+mn-ea"/>
                          <a:cs typeface="+mn-ea"/>
                        </a:rPr>
                        <a:t>让特征之间充分交叉</a:t>
                      </a:r>
                      <a:endParaRPr lang="id-ID" altLang="zh-CN" sz="1800" b="1" kern="1200" spc="0" dirty="0">
                        <a:solidFill>
                          <a:schemeClr val="lt1"/>
                        </a:solidFill>
                        <a:latin typeface="+mn-lt"/>
                        <a:ea typeface="+mn-ea"/>
                        <a:cs typeface="+mn-ea"/>
                        <a:sym typeface="+mn-lt"/>
                      </a:endParaRPr>
                    </a:p>
                  </a:txBody>
                  <a:tcPr anchor="ctr"/>
                </a:tc>
                <a:extLst>
                  <a:ext uri="{0D108BD9-81ED-4DB2-BD59-A6C34878D82A}">
                    <a16:rowId xmlns:a16="http://schemas.microsoft.com/office/drawing/2014/main" xmlns="" val="10000"/>
                  </a:ext>
                </a:extLst>
              </a:tr>
              <a:tr h="27962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1" kern="1200" spc="0" dirty="0">
                          <a:solidFill>
                            <a:schemeClr val="tx2"/>
                          </a:solidFill>
                          <a:latin typeface="+mn-ea"/>
                          <a:ea typeface="+mn-ea"/>
                          <a:cs typeface="+mn-ea"/>
                        </a:rPr>
                        <a:t>目的：</a:t>
                      </a:r>
                      <a:r>
                        <a:rPr lang="en-US" altLang="zh-CN" sz="1600" b="1" kern="1200" spc="0" dirty="0">
                          <a:solidFill>
                            <a:schemeClr val="tx2"/>
                          </a:solidFill>
                          <a:latin typeface="+mn-ea"/>
                          <a:ea typeface="+mn-ea"/>
                          <a:cs typeface="+mn-ea"/>
                          <a:sym typeface="+mn-lt"/>
                        </a:rPr>
                        <a:t>Embedding</a:t>
                      </a:r>
                      <a:r>
                        <a:rPr lang="zh-CN" altLang="en-US" sz="1600" b="1" kern="1200" spc="0" dirty="0">
                          <a:solidFill>
                            <a:schemeClr val="tx2"/>
                          </a:solidFill>
                          <a:latin typeface="+mn-ea"/>
                          <a:ea typeface="+mn-ea"/>
                          <a:cs typeface="+mn-ea"/>
                          <a:sym typeface="+mn-lt"/>
                        </a:rPr>
                        <a:t>向量两两做內积，再与连续特征对应的</a:t>
                      </a:r>
                      <a:r>
                        <a:rPr lang="en-US" altLang="zh-CN" sz="1600" b="1" kern="1200" spc="0" dirty="0">
                          <a:solidFill>
                            <a:schemeClr val="tx2"/>
                          </a:solidFill>
                          <a:latin typeface="+mn-ea"/>
                          <a:ea typeface="+mn-ea"/>
                          <a:cs typeface="+mn-ea"/>
                          <a:sym typeface="+mn-lt"/>
                        </a:rPr>
                        <a:t>Embedding</a:t>
                      </a:r>
                      <a:r>
                        <a:rPr lang="zh-CN" altLang="en-US" sz="1600" b="1" kern="1200" spc="0" dirty="0">
                          <a:solidFill>
                            <a:schemeClr val="tx2"/>
                          </a:solidFill>
                          <a:latin typeface="+mn-ea"/>
                          <a:ea typeface="+mn-ea"/>
                          <a:cs typeface="+mn-ea"/>
                          <a:sym typeface="+mn-lt"/>
                        </a:rPr>
                        <a:t>连接，输入后续</a:t>
                      </a:r>
                      <a:r>
                        <a:rPr lang="en-US" altLang="zh-CN" sz="1600" b="1" kern="1200" spc="0" dirty="0">
                          <a:solidFill>
                            <a:schemeClr val="tx2"/>
                          </a:solidFill>
                          <a:latin typeface="+mn-ea"/>
                          <a:ea typeface="+mn-ea"/>
                          <a:cs typeface="+mn-ea"/>
                          <a:sym typeface="+mn-lt"/>
                        </a:rPr>
                        <a:t>MLP</a:t>
                      </a:r>
                    </a:p>
                  </a:txBody>
                  <a:tcPr/>
                </a:tc>
                <a:extLst>
                  <a:ext uri="{0D108BD9-81ED-4DB2-BD59-A6C34878D82A}">
                    <a16:rowId xmlns:a16="http://schemas.microsoft.com/office/drawing/2014/main" xmlns="" val="10001"/>
                  </a:ext>
                </a:extLst>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2189745989"/>
              </p:ext>
            </p:extLst>
          </p:nvPr>
        </p:nvGraphicFramePr>
        <p:xfrm>
          <a:off x="6768000" y="1115596"/>
          <a:ext cx="5029490" cy="824628"/>
        </p:xfrm>
        <a:graphic>
          <a:graphicData uri="http://schemas.openxmlformats.org/drawingml/2006/table">
            <a:tbl>
              <a:tblPr firstRow="1" bandRow="1">
                <a:tableStyleId>{5C22544A-7EE6-4342-B048-85BDC9FD1C3A}</a:tableStyleId>
              </a:tblPr>
              <a:tblGrid>
                <a:gridCol w="5029490">
                  <a:extLst>
                    <a:ext uri="{9D8B030D-6E8A-4147-A177-3AD203B41FA5}">
                      <a16:colId xmlns:a16="http://schemas.microsoft.com/office/drawing/2014/main" xmlns="" val="20000"/>
                    </a:ext>
                  </a:extLst>
                </a:gridCol>
              </a:tblGrid>
              <a:tr h="489348">
                <a:tc>
                  <a:txBody>
                    <a:bodyPr/>
                    <a:lstStyle/>
                    <a:p>
                      <a:r>
                        <a:rPr lang="zh-CN" altLang="en-US" sz="1800" b="1" spc="0" dirty="0">
                          <a:latin typeface="+mn-lt"/>
                          <a:ea typeface="+mn-ea"/>
                          <a:cs typeface="+mn-ea"/>
                          <a:sym typeface="+mn-lt"/>
                        </a:rPr>
                        <a:t>神经网络层（目标拟合层）</a:t>
                      </a:r>
                      <a:endParaRPr lang="id-ID" altLang="zh-CN" sz="1800" b="1" spc="0" dirty="0">
                        <a:latin typeface="+mn-lt"/>
                        <a:ea typeface="+mn-ea"/>
                        <a:cs typeface="+mn-ea"/>
                        <a:sym typeface="+mn-lt"/>
                      </a:endParaRPr>
                    </a:p>
                  </a:txBody>
                  <a:tcPr anchor="ctr"/>
                </a:tc>
                <a:extLst>
                  <a:ext uri="{0D108BD9-81ED-4DB2-BD59-A6C34878D82A}">
                    <a16:rowId xmlns:a16="http://schemas.microsoft.com/office/drawing/2014/main" xmlns="" val="10000"/>
                  </a:ext>
                </a:extLst>
              </a:tr>
              <a:tr h="27962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1" kern="1200" spc="0" dirty="0">
                          <a:solidFill>
                            <a:schemeClr val="tx2"/>
                          </a:solidFill>
                          <a:latin typeface="+mn-ea"/>
                          <a:ea typeface="+mn-ea"/>
                          <a:cs typeface="+mn-ea"/>
                        </a:rPr>
                        <a:t>使用</a:t>
                      </a:r>
                      <a:r>
                        <a:rPr lang="en-US" altLang="zh-CN" sz="1600" b="1" kern="1200" spc="0" dirty="0">
                          <a:solidFill>
                            <a:schemeClr val="tx2"/>
                          </a:solidFill>
                          <a:latin typeface="+mn-ea"/>
                          <a:ea typeface="+mn-ea"/>
                          <a:cs typeface="+mn-ea"/>
                        </a:rPr>
                        <a:t>sigmoid</a:t>
                      </a:r>
                      <a:r>
                        <a:rPr lang="zh-CN" altLang="en-US" sz="1600" b="1" kern="1200" spc="0" dirty="0">
                          <a:solidFill>
                            <a:schemeClr val="tx2"/>
                          </a:solidFill>
                          <a:latin typeface="+mn-ea"/>
                          <a:ea typeface="+mn-ea"/>
                          <a:cs typeface="+mn-ea"/>
                        </a:rPr>
                        <a:t>函数给出最终的点击率估计</a:t>
                      </a:r>
                    </a:p>
                  </a:txBody>
                  <a:tcPr/>
                </a:tc>
                <a:extLst>
                  <a:ext uri="{0D108BD9-81ED-4DB2-BD59-A6C34878D82A}">
                    <a16:rowId xmlns:a16="http://schemas.microsoft.com/office/drawing/2014/main" xmlns="" val="10001"/>
                  </a:ext>
                </a:extLst>
              </a:tr>
            </a:tbl>
          </a:graphicData>
        </a:graphic>
      </p:graphicFrame>
      <p:graphicFrame>
        <p:nvGraphicFramePr>
          <p:cNvPr id="23" name="表格 22"/>
          <p:cNvGraphicFramePr>
            <a:graphicFrameLocks noGrp="1"/>
          </p:cNvGraphicFramePr>
          <p:nvPr>
            <p:extLst>
              <p:ext uri="{D42A27DB-BD31-4B8C-83A1-F6EECF244321}">
                <p14:modId xmlns:p14="http://schemas.microsoft.com/office/powerpoint/2010/main" val="3831515753"/>
              </p:ext>
            </p:extLst>
          </p:nvPr>
        </p:nvGraphicFramePr>
        <p:xfrm>
          <a:off x="6768000" y="3749040"/>
          <a:ext cx="5092552" cy="701040"/>
        </p:xfrm>
        <a:graphic>
          <a:graphicData uri="http://schemas.openxmlformats.org/drawingml/2006/table">
            <a:tbl>
              <a:tblPr firstRow="1" bandRow="1">
                <a:tableStyleId>{5C22544A-7EE6-4342-B048-85BDC9FD1C3A}</a:tableStyleId>
              </a:tblPr>
              <a:tblGrid>
                <a:gridCol w="5092552">
                  <a:extLst>
                    <a:ext uri="{9D8B030D-6E8A-4147-A177-3AD203B41FA5}">
                      <a16:colId xmlns:a16="http://schemas.microsoft.com/office/drawing/2014/main" xmlns="" val="20000"/>
                    </a:ext>
                  </a:extLst>
                </a:gridCol>
              </a:tblGrid>
              <a:tr h="304235">
                <a:tc>
                  <a:txBody>
                    <a:bodyPr/>
                    <a:lstStyle/>
                    <a:p>
                      <a:r>
                        <a:rPr lang="zh-CN" altLang="en-US" sz="1800" b="1" spc="0" dirty="0">
                          <a:latin typeface="+mn-lt"/>
                          <a:ea typeface="+mn-ea"/>
                          <a:cs typeface="+mn-ea"/>
                          <a:sym typeface="+mn-lt"/>
                        </a:rPr>
                        <a:t>神经网络层（有选择性）</a:t>
                      </a:r>
                      <a:endParaRPr lang="id-ID" altLang="zh-CN" sz="1800" b="1" spc="0" dirty="0">
                        <a:latin typeface="+mn-lt"/>
                        <a:ea typeface="+mn-ea"/>
                        <a:cs typeface="+mn-ea"/>
                        <a:sym typeface="+mn-lt"/>
                      </a:endParaRPr>
                    </a:p>
                  </a:txBody>
                  <a:tcPr/>
                </a:tc>
                <a:extLst>
                  <a:ext uri="{0D108BD9-81ED-4DB2-BD59-A6C34878D82A}">
                    <a16:rowId xmlns:a16="http://schemas.microsoft.com/office/drawing/2014/main" xmlns="" val="10000"/>
                  </a:ext>
                </a:extLst>
              </a:tr>
              <a:tr h="27962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1" kern="1200" spc="0" dirty="0">
                          <a:solidFill>
                            <a:schemeClr val="tx2"/>
                          </a:solidFill>
                          <a:latin typeface="+mn-ea"/>
                          <a:ea typeface="+mn-ea"/>
                          <a:cs typeface="+mn-ea"/>
                        </a:rPr>
                        <a:t>根据调参和性能评估决定是否引入</a:t>
                      </a:r>
                    </a:p>
                  </a:txBody>
                  <a:tcPr/>
                </a:tc>
                <a:extLst>
                  <a:ext uri="{0D108BD9-81ED-4DB2-BD59-A6C34878D82A}">
                    <a16:rowId xmlns:a16="http://schemas.microsoft.com/office/drawing/2014/main" xmlns="" val="10001"/>
                  </a:ext>
                </a:extLst>
              </a:tr>
            </a:tbl>
          </a:graphicData>
        </a:graphic>
      </p:graphicFrame>
      <mc:AlternateContent xmlns:mc="http://schemas.openxmlformats.org/markup-compatibility/2006">
        <mc:Choice xmlns:a14="http://schemas.microsoft.com/office/drawing/2010/main" Requires="a14">
          <p:graphicFrame>
            <p:nvGraphicFramePr>
              <p:cNvPr id="24" name="表格 23"/>
              <p:cNvGraphicFramePr>
                <a:graphicFrameLocks noGrp="1"/>
              </p:cNvGraphicFramePr>
              <p:nvPr>
                <p:extLst>
                  <p:ext uri="{D42A27DB-BD31-4B8C-83A1-F6EECF244321}">
                    <p14:modId xmlns:p14="http://schemas.microsoft.com/office/powerpoint/2010/main" val="1559457889"/>
                  </p:ext>
                </p:extLst>
              </p:nvPr>
            </p:nvGraphicFramePr>
            <p:xfrm>
              <a:off x="6783240" y="4817841"/>
              <a:ext cx="5124083" cy="1484139"/>
            </p:xfrm>
            <a:graphic>
              <a:graphicData uri="http://schemas.openxmlformats.org/drawingml/2006/table">
                <a:tbl>
                  <a:tblPr firstRow="1" bandRow="1">
                    <a:tableStyleId>{5C22544A-7EE6-4342-B048-85BDC9FD1C3A}</a:tableStyleId>
                  </a:tblPr>
                  <a:tblGrid>
                    <a:gridCol w="5124083">
                      <a:extLst>
                        <a:ext uri="{9D8B030D-6E8A-4147-A177-3AD203B41FA5}">
                          <a16:colId xmlns:a16="http://schemas.microsoft.com/office/drawing/2014/main" xmlns="" val="20000"/>
                        </a:ext>
                      </a:extLst>
                    </a:gridCol>
                  </a:tblGrid>
                  <a:tr h="4893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spc="0" dirty="0">
                              <a:latin typeface="+mn-lt"/>
                              <a:ea typeface="+mn-ea"/>
                              <a:cs typeface="+mn-ea"/>
                              <a:sym typeface="+mn-lt"/>
                            </a:rPr>
                            <a:t>Embedding </a:t>
                          </a:r>
                          <a:r>
                            <a:rPr lang="zh-CN" altLang="en-US" sz="1800" b="1" spc="0" dirty="0">
                              <a:latin typeface="+mn-lt"/>
                              <a:ea typeface="+mn-ea"/>
                              <a:cs typeface="+mn-ea"/>
                              <a:sym typeface="+mn-lt"/>
                            </a:rPr>
                            <a:t>层</a:t>
                          </a:r>
                          <a:endParaRPr lang="id-ID" altLang="zh-CN" sz="1800" b="1" spc="0" dirty="0">
                            <a:latin typeface="+mn-lt"/>
                            <a:ea typeface="+mn-ea"/>
                            <a:cs typeface="+mn-ea"/>
                            <a:sym typeface="+mn-lt"/>
                          </a:endParaRPr>
                        </a:p>
                      </a:txBody>
                      <a:tcPr anchor="ctr"/>
                    </a:tc>
                    <a:extLst>
                      <a:ext uri="{0D108BD9-81ED-4DB2-BD59-A6C34878D82A}">
                        <a16:rowId xmlns:a16="http://schemas.microsoft.com/office/drawing/2014/main" xmlns="" val="10000"/>
                      </a:ext>
                    </a:extLst>
                  </a:tr>
                  <a:tr h="27962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1" kern="1200" spc="0" dirty="0">
                              <a:solidFill>
                                <a:schemeClr val="tx2"/>
                              </a:solidFill>
                              <a:latin typeface="+mn-ea"/>
                              <a:ea typeface="+mn-ea"/>
                              <a:cs typeface="+mn-ea"/>
                              <a:sym typeface="+mn-lt"/>
                            </a:rPr>
                            <a:t>稀疏分类特征</a:t>
                          </a:r>
                          <a14:m>
                            <m:oMath xmlns:m="http://schemas.openxmlformats.org/officeDocument/2006/math">
                              <m:r>
                                <a:rPr lang="zh-CN" altLang="en-US" sz="1600" b="1" i="1" kern="1200" spc="0" smtClean="0">
                                  <a:solidFill>
                                    <a:schemeClr val="tx2"/>
                                  </a:solidFill>
                                  <a:latin typeface="Cambria Math"/>
                                  <a:ea typeface="+mn-ea"/>
                                  <a:cs typeface="+mn-ea"/>
                                  <a:sym typeface="+mn-lt"/>
                                </a:rPr>
                                <m:t>→</m:t>
                              </m:r>
                            </m:oMath>
                          </a14:m>
                          <a:r>
                            <a:rPr lang="zh-CN" altLang="en-US" sz="1600" b="1" kern="1200" spc="0" dirty="0">
                              <a:solidFill>
                                <a:schemeClr val="tx2"/>
                              </a:solidFill>
                              <a:latin typeface="+mn-ea"/>
                              <a:ea typeface="+mn-ea"/>
                              <a:cs typeface="+mn-ea"/>
                              <a:sym typeface="+mn-lt"/>
                            </a:rPr>
                            <a:t>相同维度的</a:t>
                          </a:r>
                          <a:r>
                            <a:rPr lang="en-US" altLang="zh-CN" sz="1600" b="1" kern="1200" spc="0" dirty="0">
                              <a:solidFill>
                                <a:schemeClr val="tx2"/>
                              </a:solidFill>
                              <a:latin typeface="+mn-ea"/>
                              <a:ea typeface="+mn-ea"/>
                              <a:cs typeface="+mn-ea"/>
                              <a:sym typeface="+mn-lt"/>
                            </a:rPr>
                            <a:t>Embedding</a:t>
                          </a:r>
                          <a:r>
                            <a:rPr lang="zh-CN" altLang="en-US" sz="1600" b="1" kern="1200" spc="0" dirty="0">
                              <a:solidFill>
                                <a:schemeClr val="tx2"/>
                              </a:solidFill>
                              <a:latin typeface="+mn-ea"/>
                              <a:ea typeface="+mn-ea"/>
                              <a:cs typeface="+mn-ea"/>
                              <a:sym typeface="+mn-lt"/>
                            </a:rPr>
                            <a:t>向量</a:t>
                          </a:r>
                          <a:endParaRPr lang="en-US" altLang="zh-CN" sz="1600" b="1" kern="1200" spc="0" dirty="0">
                            <a:solidFill>
                              <a:schemeClr val="tx2"/>
                            </a:solidFill>
                            <a:latin typeface="+mn-ea"/>
                            <a:ea typeface="+mn-ea"/>
                            <a:cs typeface="+mn-ea"/>
                            <a:sym typeface="+mn-lt"/>
                          </a:endParaRPr>
                        </a:p>
                        <a:p>
                          <a:r>
                            <a:rPr lang="zh-CN" altLang="en-US" sz="1600" b="1" kern="1200" spc="0" dirty="0">
                              <a:solidFill>
                                <a:schemeClr val="tx2"/>
                              </a:solidFill>
                              <a:latin typeface="Vivaldi"/>
                              <a:ea typeface="+mn-ea"/>
                              <a:cs typeface="+mn-ea"/>
                              <a:sym typeface="+mn-lt"/>
                            </a:rPr>
                            <a:t>数值型连续特征</a:t>
                          </a:r>
                          <a14:m>
                            <m:oMath xmlns:m="http://schemas.openxmlformats.org/officeDocument/2006/math">
                              <m:groupChr>
                                <m:groupChrPr>
                                  <m:chr m:val="→"/>
                                  <m:vertJc m:val="bot"/>
                                  <m:ctrlPr>
                                    <a:rPr lang="en-US" altLang="zh-CN" sz="2000" b="1" i="1" u="none" kern="1200" spc="0" dirty="0" smtClean="0">
                                      <a:solidFill>
                                        <a:schemeClr val="tx2"/>
                                      </a:solidFill>
                                      <a:latin typeface="Cambria Math"/>
                                      <a:ea typeface="+mn-ea"/>
                                      <a:cs typeface="+mn-ea"/>
                                      <a:sym typeface="+mn-lt"/>
                                    </a:rPr>
                                  </m:ctrlPr>
                                </m:groupChrPr>
                                <m:e>
                                  <m:r>
                                    <m:rPr>
                                      <m:brk m:alnAt="2"/>
                                    </m:rPr>
                                    <a:rPr lang="en-US" altLang="zh-CN" sz="2000" b="1" i="1" u="none" kern="1200" spc="0" dirty="0" smtClean="0">
                                      <a:solidFill>
                                        <a:schemeClr val="tx2"/>
                                      </a:solidFill>
                                      <a:latin typeface="Cambria Math"/>
                                      <a:ea typeface="+mn-ea"/>
                                      <a:cs typeface="+mn-ea"/>
                                      <a:sym typeface="+mn-lt"/>
                                    </a:rPr>
                                    <m:t> </m:t>
                                  </m:r>
                                  <m:r>
                                    <a:rPr lang="en-US" altLang="zh-CN" sz="2000" b="1" i="1" u="none" kern="1200" spc="0" dirty="0" smtClean="0">
                                      <a:solidFill>
                                        <a:schemeClr val="tx2"/>
                                      </a:solidFill>
                                      <a:latin typeface="Cambria Math" panose="02040503050406030204" pitchFamily="18" charset="0"/>
                                      <a:ea typeface="+mn-ea"/>
                                      <a:cs typeface="+mn-ea"/>
                                      <a:sym typeface="+mn-lt"/>
                                    </a:rPr>
                                    <m:t>𝑴𝑳𝑷</m:t>
                                  </m:r>
                                  <m:r>
                                    <m:rPr>
                                      <m:brk m:alnAt="2"/>
                                    </m:rPr>
                                    <a:rPr lang="en-US" altLang="zh-CN" sz="2000" b="1" i="1" u="none" kern="1200" spc="0" dirty="0" smtClean="0">
                                      <a:solidFill>
                                        <a:schemeClr val="tx2"/>
                                      </a:solidFill>
                                      <a:latin typeface="Cambria Math"/>
                                      <a:ea typeface="+mn-ea"/>
                                      <a:cs typeface="+mn-ea"/>
                                      <a:sym typeface="+mn-lt"/>
                                    </a:rPr>
                                    <m:t> </m:t>
                                  </m:r>
                                </m:e>
                              </m:groupChr>
                            </m:oMath>
                          </a14:m>
                          <a:r>
                            <a:rPr lang="zh-CN" altLang="en-US" sz="1600" b="1" kern="1200" spc="0" dirty="0">
                              <a:solidFill>
                                <a:schemeClr val="tx2"/>
                              </a:solidFill>
                              <a:latin typeface="+mn-lt"/>
                              <a:ea typeface="+mn-ea"/>
                              <a:cs typeface="+mn-ea"/>
                              <a:sym typeface="+mn-lt"/>
                            </a:rPr>
                            <a:t>与</a:t>
                          </a:r>
                          <a:r>
                            <a:rPr lang="en-US" altLang="zh-CN" sz="1600" b="1" kern="1200" spc="0" dirty="0">
                              <a:solidFill>
                                <a:schemeClr val="tx2"/>
                              </a:solidFill>
                              <a:latin typeface="+mn-lt"/>
                              <a:ea typeface="+mn-ea"/>
                              <a:cs typeface="+mn-ea"/>
                              <a:sym typeface="+mn-lt"/>
                            </a:rPr>
                            <a:t>Embedding</a:t>
                          </a:r>
                          <a:r>
                            <a:rPr lang="zh-CN" altLang="en-US" sz="1600" b="1" kern="1200" spc="0" dirty="0">
                              <a:solidFill>
                                <a:schemeClr val="tx2"/>
                              </a:solidFill>
                              <a:latin typeface="+mn-lt"/>
                              <a:ea typeface="+mn-ea"/>
                              <a:cs typeface="+mn-ea"/>
                              <a:sym typeface="+mn-lt"/>
                            </a:rPr>
                            <a:t>向量</a:t>
                          </a:r>
                          <a:endParaRPr lang="en-US" altLang="zh-CN" sz="1600" b="1" kern="1200" spc="0" dirty="0">
                            <a:solidFill>
                              <a:schemeClr val="tx2"/>
                            </a:solidFill>
                            <a:latin typeface="+mn-lt"/>
                            <a:ea typeface="+mn-ea"/>
                            <a:cs typeface="+mn-ea"/>
                            <a:sym typeface="+mn-lt"/>
                          </a:endParaRPr>
                        </a:p>
                        <a:p>
                          <a:r>
                            <a:rPr lang="zh-CN" altLang="en-US" sz="1600" b="1" kern="1200" spc="0" dirty="0">
                              <a:solidFill>
                                <a:schemeClr val="tx2"/>
                              </a:solidFill>
                              <a:latin typeface="+mn-lt"/>
                              <a:ea typeface="+mn-ea"/>
                              <a:cs typeface="+mn-ea"/>
                              <a:sym typeface="+mn-lt"/>
                            </a:rPr>
                            <a:t>                                维度相同的密集表示</a:t>
                          </a:r>
                          <a:endParaRPr lang="en-US" altLang="zh-CN" sz="1600" b="1" kern="1200" spc="0" dirty="0">
                            <a:solidFill>
                              <a:schemeClr val="lt1"/>
                            </a:solidFill>
                            <a:latin typeface="Vivaldi"/>
                            <a:ea typeface="+mn-ea"/>
                            <a:cs typeface="+mn-ea"/>
                            <a:sym typeface="+mn-lt"/>
                          </a:endParaRPr>
                        </a:p>
                      </a:txBody>
                      <a:tcPr/>
                    </a:tc>
                    <a:extLst>
                      <a:ext uri="{0D108BD9-81ED-4DB2-BD59-A6C34878D82A}">
                        <a16:rowId xmlns:a16="http://schemas.microsoft.com/office/drawing/2014/main" xmlns="" val="10001"/>
                      </a:ext>
                    </a:extLst>
                  </a:tr>
                </a:tbl>
              </a:graphicData>
            </a:graphic>
          </p:graphicFrame>
        </mc:Choice>
        <mc:Fallback>
          <p:graphicFrame>
            <p:nvGraphicFramePr>
              <p:cNvPr id="24" name="表格 23"/>
              <p:cNvGraphicFramePr>
                <a:graphicFrameLocks noGrp="1"/>
              </p:cNvGraphicFramePr>
              <p:nvPr>
                <p:extLst>
                  <p:ext uri="{D42A27DB-BD31-4B8C-83A1-F6EECF244321}">
                    <p14:modId xmlns:p14="http://schemas.microsoft.com/office/powerpoint/2010/main" val="1559457889"/>
                  </p:ext>
                </p:extLst>
              </p:nvPr>
            </p:nvGraphicFramePr>
            <p:xfrm>
              <a:off x="6783240" y="4817841"/>
              <a:ext cx="5124083" cy="1484139"/>
            </p:xfrm>
            <a:graphic>
              <a:graphicData uri="http://schemas.openxmlformats.org/drawingml/2006/table">
                <a:tbl>
                  <a:tblPr firstRow="1" bandRow="1">
                    <a:tableStyleId>{5C22544A-7EE6-4342-B048-85BDC9FD1C3A}</a:tableStyleId>
                  </a:tblPr>
                  <a:tblGrid>
                    <a:gridCol w="5124083">
                      <a:extLst>
                        <a:ext uri="{9D8B030D-6E8A-4147-A177-3AD203B41FA5}">
                          <a16:colId xmlns:a16="http://schemas.microsoft.com/office/drawing/2014/main" xmlns:a14="http://schemas.microsoft.com/office/drawing/2010/main" xmlns="" val="20000"/>
                        </a:ext>
                      </a:extLst>
                    </a:gridCol>
                  </a:tblGrid>
                  <a:tr h="4893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spc="0" dirty="0">
                              <a:latin typeface="+mn-lt"/>
                              <a:ea typeface="+mn-ea"/>
                              <a:cs typeface="+mn-ea"/>
                              <a:sym typeface="+mn-lt"/>
                            </a:rPr>
                            <a:t>Embedding </a:t>
                          </a:r>
                          <a:r>
                            <a:rPr lang="zh-CN" altLang="en-US" sz="1800" b="1" spc="0" dirty="0">
                              <a:latin typeface="+mn-lt"/>
                              <a:ea typeface="+mn-ea"/>
                              <a:cs typeface="+mn-ea"/>
                              <a:sym typeface="+mn-lt"/>
                            </a:rPr>
                            <a:t>层</a:t>
                          </a:r>
                          <a:endParaRPr lang="id-ID" altLang="zh-CN" sz="1800" b="1" spc="0" dirty="0">
                            <a:latin typeface="+mn-lt"/>
                            <a:ea typeface="+mn-ea"/>
                            <a:cs typeface="+mn-ea"/>
                            <a:sym typeface="+mn-lt"/>
                          </a:endParaRPr>
                        </a:p>
                      </a:txBody>
                      <a:tcPr anchor="ctr"/>
                    </a:tc>
                    <a:extLst>
                      <a:ext uri="{0D108BD9-81ED-4DB2-BD59-A6C34878D82A}">
                        <a16:rowId xmlns:a16="http://schemas.microsoft.com/office/drawing/2014/main" xmlns:a14="http://schemas.microsoft.com/office/drawing/2010/main" xmlns="" val="10000"/>
                      </a:ext>
                    </a:extLst>
                  </a:tr>
                  <a:tr h="994791">
                    <a:tc>
                      <a:txBody>
                        <a:bodyPr/>
                        <a:lstStyle/>
                        <a:p>
                          <a:endParaRPr lang="zh-CN"/>
                        </a:p>
                      </a:txBody>
                      <a:tcPr>
                        <a:blipFill rotWithShape="1">
                          <a:blip r:embed="rId4"/>
                          <a:stretch>
                            <a:fillRect l="-119" t="-48780" r="-119" b="-7317"/>
                          </a:stretch>
                        </a:blipFill>
                      </a:tcPr>
                    </a:tc>
                    <a:extLst>
                      <a:ext uri="{0D108BD9-81ED-4DB2-BD59-A6C34878D82A}">
                        <a16:rowId xmlns:a16="http://schemas.microsoft.com/office/drawing/2014/main" xmlns:a14="http://schemas.microsoft.com/office/drawing/2010/main" xmlns="" val="10001"/>
                      </a:ext>
                    </a:extLst>
                  </a:tr>
                </a:tbl>
              </a:graphicData>
            </a:graphic>
          </p:graphicFrame>
        </mc:Fallback>
      </mc:AlternateContent>
    </p:spTree>
    <p:extLst>
      <p:ext uri="{BB962C8B-B14F-4D97-AF65-F5344CB8AC3E}">
        <p14:creationId xmlns:p14="http://schemas.microsoft.com/office/powerpoint/2010/main" val="265841595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22" presetClass="entr" presetSubtype="8" fill="hold" nodeType="with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wipe(left)">
                                      <p:cBhvr>
                                        <p:cTn id="12" dur="750"/>
                                        <p:tgtEl>
                                          <p:spTgt spid="122"/>
                                        </p:tgtEl>
                                      </p:cBhvr>
                                    </p:animEffect>
                                  </p:childTnLst>
                                </p:cTn>
                              </p:par>
                            </p:childTnLst>
                          </p:cTn>
                        </p:par>
                        <p:par>
                          <p:cTn id="13" fill="hold">
                            <p:stCondLst>
                              <p:cond delay="750"/>
                            </p:stCondLst>
                            <p:childTnLst>
                              <p:par>
                                <p:cTn id="14" presetID="10" presetClass="entr" presetSubtype="0" fill="hold" nodeType="afterEffect">
                                  <p:stCondLst>
                                    <p:cond delay="0"/>
                                  </p:stCondLst>
                                  <p:childTnLst>
                                    <p:set>
                                      <p:cBhvr>
                                        <p:cTn id="15" dur="1" fill="hold">
                                          <p:stCondLst>
                                            <p:cond delay="0"/>
                                          </p:stCondLst>
                                        </p:cTn>
                                        <p:tgtEl>
                                          <p:spTgt spid="1026"/>
                                        </p:tgtEl>
                                        <p:attrNameLst>
                                          <p:attrName>style.visibility</p:attrName>
                                        </p:attrNameLst>
                                      </p:cBhvr>
                                      <p:to>
                                        <p:strVal val="visible"/>
                                      </p:to>
                                    </p:set>
                                    <p:animEffect transition="in" filter="fade">
                                      <p:cBhvr>
                                        <p:cTn id="16" dur="500"/>
                                        <p:tgtEl>
                                          <p:spTgt spid="1026"/>
                                        </p:tgtEl>
                                      </p:cBhvr>
                                    </p:animEffect>
                                  </p:childTnLst>
                                </p:cTn>
                              </p:par>
                              <p:par>
                                <p:cTn id="17" presetID="10"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64" name="矩形 11"/>
          <p:cNvSpPr/>
          <p:nvPr/>
        </p:nvSpPr>
        <p:spPr>
          <a:xfrm>
            <a:off x="0" y="0"/>
            <a:ext cx="12192000" cy="6858000"/>
          </a:xfrm>
          <a:prstGeom prst="rect">
            <a:avLst/>
          </a:prstGeom>
          <a:pattFill prst="weave">
            <a:fgClr>
              <a:srgbClr val="F5F5F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cs typeface="+mn-ea"/>
                <a:sym typeface="+mn-lt"/>
              </a:rPr>
              <a:t>特征交互层</a:t>
            </a:r>
            <a:endParaRPr lang="id-ID" altLang="zh-CN" b="1" dirty="0">
              <a:cs typeface="+mn-ea"/>
              <a:sym typeface="+mn-lt"/>
            </a:endParaRPr>
          </a:p>
        </p:txBody>
      </p:sp>
      <p:pic>
        <p:nvPicPr>
          <p:cNvPr id="2097185" name="Picture 2"/>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722120" y="0"/>
            <a:ext cx="8567160" cy="6858000"/>
          </a:xfrm>
          <a:prstGeom prst="rect">
            <a:avLst/>
          </a:prstGeom>
          <a:noFill/>
          <a:ln>
            <a:noFill/>
          </a:ln>
          <a:effectLst/>
        </p:spPr>
      </p:pic>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097185"/>
                                        </p:tgtEl>
                                        <p:attrNameLst>
                                          <p:attrName>style.visibility</p:attrName>
                                        </p:attrNameLst>
                                      </p:cBhvr>
                                      <p:to>
                                        <p:strVal val="visible"/>
                                      </p:to>
                                    </p:set>
                                    <p:animEffect transition="in" filter="wheel(1)">
                                      <p:cBhvr>
                                        <p:cTn id="7" dur="500"/>
                                        <p:tgtEl>
                                          <p:spTgt spid="2097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68" name="矩形 11"/>
          <p:cNvSpPr/>
          <p:nvPr/>
        </p:nvSpPr>
        <p:spPr>
          <a:xfrm>
            <a:off x="0" y="0"/>
            <a:ext cx="12192000" cy="6858000"/>
          </a:xfrm>
          <a:prstGeom prst="rect">
            <a:avLst/>
          </a:prstGeom>
          <a:pattFill prst="weave">
            <a:fgClr>
              <a:srgbClr val="F5F5F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87" name="组合 121"/>
          <p:cNvGrpSpPr/>
          <p:nvPr/>
        </p:nvGrpSpPr>
        <p:grpSpPr>
          <a:xfrm>
            <a:off x="723900" y="303571"/>
            <a:ext cx="11468099" cy="584775"/>
            <a:chOff x="723900" y="303571"/>
            <a:chExt cx="11468099" cy="584775"/>
          </a:xfrm>
        </p:grpSpPr>
        <p:sp>
          <p:nvSpPr>
            <p:cNvPr id="1048869" name="矩形 7"/>
            <p:cNvSpPr/>
            <p:nvPr/>
          </p:nvSpPr>
          <p:spPr>
            <a:xfrm>
              <a:off x="723900" y="354013"/>
              <a:ext cx="11468099" cy="523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870" name="文本框 9"/>
            <p:cNvSpPr txBox="1"/>
            <p:nvPr/>
          </p:nvSpPr>
          <p:spPr>
            <a:xfrm>
              <a:off x="1098102" y="303571"/>
              <a:ext cx="4126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500" normalizeH="0" baseline="0" noProof="0" dirty="0">
                  <a:ln>
                    <a:noFill/>
                  </a:ln>
                  <a:solidFill>
                    <a:schemeClr val="bg1"/>
                  </a:solidFill>
                  <a:effectLst/>
                  <a:uLnTx/>
                  <a:uFillTx/>
                  <a:cs typeface="+mn-ea"/>
                  <a:sym typeface="+mn-lt"/>
                </a:rPr>
                <a:t>特点</a:t>
              </a:r>
            </a:p>
          </p:txBody>
        </p:sp>
      </p:grpSp>
      <p:grpSp>
        <p:nvGrpSpPr>
          <p:cNvPr id="188"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1048871"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lumMod val="75000"/>
                    <a:lumOff val="25000"/>
                  </a:schemeClr>
                </a:solidFill>
                <a:cs typeface="+mn-ea"/>
                <a:sym typeface="+mn-lt"/>
              </a:endParaRPr>
            </a:p>
          </p:txBody>
        </p:sp>
        <p:sp>
          <p:nvSpPr>
            <p:cNvPr id="1048872" name="椭圆 6"/>
            <p:cNvSpPr/>
            <p:nvPr/>
          </p:nvSpPr>
          <p:spPr>
            <a:xfrm>
              <a:off x="392112" y="760412"/>
              <a:ext cx="3825876"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cs typeface="+mn-ea"/>
                  <a:sym typeface="+mn-lt"/>
                </a:rPr>
                <a:t>04</a:t>
              </a:r>
              <a:endParaRPr lang="zh-CN" altLang="en-US" b="1" dirty="0">
                <a:solidFill>
                  <a:schemeClr val="tx1">
                    <a:lumMod val="75000"/>
                    <a:lumOff val="25000"/>
                  </a:schemeClr>
                </a:solidFill>
                <a:cs typeface="+mn-ea"/>
                <a:sym typeface="+mn-lt"/>
              </a:endParaRPr>
            </a:p>
          </p:txBody>
        </p:sp>
      </p:grpSp>
      <p:grpSp>
        <p:nvGrpSpPr>
          <p:cNvPr id="189" name="组合 3"/>
          <p:cNvGrpSpPr/>
          <p:nvPr/>
        </p:nvGrpSpPr>
        <p:grpSpPr>
          <a:xfrm>
            <a:off x="1194594" y="1712748"/>
            <a:ext cx="9820624" cy="3432504"/>
            <a:chOff x="1194594" y="1712748"/>
            <a:chExt cx="9820624" cy="3432504"/>
          </a:xfrm>
        </p:grpSpPr>
        <p:grpSp>
          <p:nvGrpSpPr>
            <p:cNvPr id="190" name="组合 1"/>
            <p:cNvGrpSpPr/>
            <p:nvPr/>
          </p:nvGrpSpPr>
          <p:grpSpPr>
            <a:xfrm>
              <a:off x="1194595" y="2280865"/>
              <a:ext cx="569167" cy="569167"/>
              <a:chOff x="1098102" y="2082707"/>
              <a:chExt cx="569167" cy="569167"/>
            </a:xfrm>
          </p:grpSpPr>
          <p:sp>
            <p:nvSpPr>
              <p:cNvPr id="1048873" name="i$liḋe-Oval 9"/>
              <p:cNvSpPr/>
              <p:nvPr/>
            </p:nvSpPr>
            <p:spPr>
              <a:xfrm>
                <a:off x="1098102" y="2082707"/>
                <a:ext cx="569167" cy="569167"/>
              </a:xfrm>
              <a:prstGeom prst="ellipse">
                <a:avLst/>
              </a:prstGeom>
              <a:solidFill>
                <a:schemeClr val="accent1"/>
              </a:solidFill>
              <a:ln>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sz="2400" b="0" i="0" u="none" strike="noStrike" kern="1200" cap="none" spc="0" normalizeH="0" baseline="0" noProof="0">
                  <a:ln>
                    <a:noFill/>
                  </a:ln>
                  <a:solidFill>
                    <a:prstClr val="black"/>
                  </a:solidFill>
                  <a:effectLst/>
                  <a:uLnTx/>
                  <a:uFillTx/>
                  <a:cs typeface="+mn-ea"/>
                  <a:sym typeface="+mn-lt"/>
                </a:endParaRPr>
              </a:p>
            </p:txBody>
          </p:sp>
          <p:pic>
            <p:nvPicPr>
              <p:cNvPr id="2097186" name="图形 40"/>
              <p:cNvPicPr>
                <a:picLocks noChangeAspect="1"/>
              </p:cNvPicPr>
              <p:nvPr/>
            </p:nvPicPr>
            <p:blipFill>
              <a:blip r:embed="rId2" cstate="screen"/>
              <a:stretch>
                <a:fillRect/>
              </a:stretch>
            </p:blipFill>
            <p:spPr>
              <a:xfrm>
                <a:off x="1230222" y="2204593"/>
                <a:ext cx="312626" cy="312626"/>
              </a:xfrm>
              <a:prstGeom prst="rect">
                <a:avLst/>
              </a:prstGeom>
            </p:spPr>
          </p:pic>
        </p:grpSp>
        <p:grpSp>
          <p:nvGrpSpPr>
            <p:cNvPr id="191" name="组合 2"/>
            <p:cNvGrpSpPr/>
            <p:nvPr/>
          </p:nvGrpSpPr>
          <p:grpSpPr>
            <a:xfrm>
              <a:off x="1194594" y="4215715"/>
              <a:ext cx="569167" cy="569167"/>
              <a:chOff x="1098102" y="3146530"/>
              <a:chExt cx="569167" cy="569167"/>
            </a:xfrm>
            <a:solidFill>
              <a:schemeClr val="accent5"/>
            </a:solidFill>
          </p:grpSpPr>
          <p:sp>
            <p:nvSpPr>
              <p:cNvPr id="1048874" name="i$liḋe-Oval 12"/>
              <p:cNvSpPr/>
              <p:nvPr/>
            </p:nvSpPr>
            <p:spPr>
              <a:xfrm>
                <a:off x="1098102" y="3146530"/>
                <a:ext cx="569167" cy="569167"/>
              </a:xfrm>
              <a:prstGeom prst="ellipse">
                <a:avLst/>
              </a:prstGeom>
              <a:grpFill/>
              <a:ln>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sz="2400" b="0" i="0" u="none" strike="noStrike" kern="1200" cap="none" spc="0" normalizeH="0" baseline="0" noProof="0">
                  <a:ln>
                    <a:noFill/>
                  </a:ln>
                  <a:solidFill>
                    <a:prstClr val="black"/>
                  </a:solidFill>
                  <a:effectLst/>
                  <a:uLnTx/>
                  <a:uFillTx/>
                  <a:cs typeface="+mn-ea"/>
                  <a:sym typeface="+mn-lt"/>
                </a:endParaRPr>
              </a:p>
            </p:txBody>
          </p:sp>
          <p:pic>
            <p:nvPicPr>
              <p:cNvPr id="2097187" name="图形 41"/>
              <p:cNvPicPr>
                <a:picLocks noChangeAspect="1"/>
              </p:cNvPicPr>
              <p:nvPr/>
            </p:nvPicPr>
            <p:blipFill>
              <a:blip r:embed="rId3" cstate="screen"/>
              <a:stretch>
                <a:fillRect/>
              </a:stretch>
            </p:blipFill>
            <p:spPr>
              <a:xfrm>
                <a:off x="1265308" y="3257530"/>
                <a:ext cx="249183" cy="333413"/>
              </a:xfrm>
              <a:prstGeom prst="rect">
                <a:avLst/>
              </a:prstGeom>
              <a:grpFill/>
            </p:spPr>
          </p:pic>
        </p:grpSp>
        <p:sp>
          <p:nvSpPr>
            <p:cNvPr id="1048875" name="文本框 112"/>
            <p:cNvSpPr txBox="1"/>
            <p:nvPr/>
          </p:nvSpPr>
          <p:spPr>
            <a:xfrm>
              <a:off x="2021815" y="1712748"/>
              <a:ext cx="8993403" cy="1705403"/>
            </a:xfrm>
            <a:prstGeom prst="rect">
              <a:avLst/>
            </a:prstGeom>
            <a:noFill/>
          </p:spPr>
          <p:txBody>
            <a:bodyPr wrap="square" rtlCol="0">
              <a:spAutoFit/>
            </a:bodyPr>
            <a:lstStyle/>
            <a:p>
              <a:pPr>
                <a:lnSpc>
                  <a:spcPct val="150000"/>
                </a:lnSpc>
              </a:pPr>
              <a:r>
                <a:rPr lang="en-US" altLang="zh-CN" b="1" dirty="0">
                  <a:solidFill>
                    <a:schemeClr val="tx1">
                      <a:lumMod val="75000"/>
                      <a:lumOff val="25000"/>
                    </a:schemeClr>
                  </a:solidFill>
                  <a:cs typeface="+mn-ea"/>
                  <a:sym typeface="+mn-lt"/>
                </a:rPr>
                <a:t>Embedding</a:t>
              </a:r>
              <a:r>
                <a:rPr lang="zh-CN" altLang="en-US" b="1" dirty="0">
                  <a:solidFill>
                    <a:schemeClr val="tx1">
                      <a:lumMod val="75000"/>
                      <a:lumOff val="25000"/>
                    </a:schemeClr>
                  </a:solidFill>
                  <a:cs typeface="+mn-ea"/>
                  <a:sym typeface="+mn-lt"/>
                </a:rPr>
                <a:t>部分模型并行：</a:t>
              </a:r>
              <a:endParaRPr lang="en-US" altLang="zh-CN" b="1" dirty="0">
                <a:solidFill>
                  <a:schemeClr val="tx1">
                    <a:lumMod val="75000"/>
                    <a:lumOff val="25000"/>
                  </a:schemeClr>
                </a:solidFill>
                <a:cs typeface="+mn-ea"/>
                <a:sym typeface="+mn-lt"/>
              </a:endParaRPr>
            </a:p>
            <a:p>
              <a:pPr>
                <a:lnSpc>
                  <a:spcPct val="150000"/>
                </a:lnSpc>
              </a:pPr>
              <a:r>
                <a:rPr lang="zh-CN" altLang="en-US" b="1" dirty="0">
                  <a:solidFill>
                    <a:schemeClr val="tx1">
                      <a:lumMod val="75000"/>
                      <a:lumOff val="25000"/>
                    </a:schemeClr>
                  </a:solidFill>
                  <a:cs typeface="+mn-ea"/>
                  <a:sym typeface="+mn-lt"/>
                </a:rPr>
                <a:t>目的：减轻大量</a:t>
              </a:r>
              <a:r>
                <a:rPr lang="en-US" altLang="zh-CN" b="1" dirty="0">
                  <a:solidFill>
                    <a:schemeClr val="tx1">
                      <a:lumMod val="75000"/>
                      <a:lumOff val="25000"/>
                    </a:schemeClr>
                  </a:solidFill>
                  <a:cs typeface="+mn-ea"/>
                  <a:sym typeface="+mn-lt"/>
                </a:rPr>
                <a:t>Embedding</a:t>
              </a:r>
              <a:r>
                <a:rPr lang="zh-CN" altLang="en-US" b="1" dirty="0">
                  <a:solidFill>
                    <a:schemeClr val="tx1">
                      <a:lumMod val="75000"/>
                      <a:lumOff val="25000"/>
                    </a:schemeClr>
                  </a:solidFill>
                  <a:cs typeface="+mn-ea"/>
                  <a:sym typeface="+mn-lt"/>
                </a:rPr>
                <a:t>层参数带来的内存瓶颈问题</a:t>
              </a:r>
              <a:endParaRPr lang="en-US" altLang="zh-CN" b="1" dirty="0">
                <a:solidFill>
                  <a:schemeClr val="tx1">
                    <a:lumMod val="75000"/>
                    <a:lumOff val="25000"/>
                  </a:schemeClr>
                </a:solidFill>
                <a:cs typeface="+mn-ea"/>
                <a:sym typeface="+mn-lt"/>
              </a:endParaRPr>
            </a:p>
            <a:p>
              <a:pPr>
                <a:lnSpc>
                  <a:spcPct val="150000"/>
                </a:lnSpc>
              </a:pPr>
              <a:r>
                <a:rPr lang="zh-CN" altLang="en-US" b="1" dirty="0">
                  <a:solidFill>
                    <a:schemeClr val="tx1">
                      <a:lumMod val="75000"/>
                      <a:lumOff val="25000"/>
                    </a:schemeClr>
                  </a:solidFill>
                  <a:cs typeface="+mn-ea"/>
                  <a:sym typeface="+mn-lt"/>
                </a:rPr>
                <a:t>在一个设备或者计算节点上，仅保存一部分</a:t>
              </a:r>
              <a:r>
                <a:rPr lang="en-US" altLang="zh-CN" b="1" dirty="0">
                  <a:solidFill>
                    <a:schemeClr val="tx1">
                      <a:lumMod val="75000"/>
                      <a:lumOff val="25000"/>
                    </a:schemeClr>
                  </a:solidFill>
                  <a:cs typeface="+mn-ea"/>
                  <a:sym typeface="+mn-lt"/>
                </a:rPr>
                <a:t>Embedding</a:t>
              </a:r>
              <a:r>
                <a:rPr lang="zh-CN" altLang="en-US" b="1" dirty="0">
                  <a:solidFill>
                    <a:schemeClr val="tx1">
                      <a:lumMod val="75000"/>
                      <a:lumOff val="25000"/>
                    </a:schemeClr>
                  </a:solidFill>
                  <a:cs typeface="+mn-ea"/>
                  <a:sym typeface="+mn-lt"/>
                </a:rPr>
                <a:t>层参数，每个设备进行并行</a:t>
              </a:r>
              <a:r>
                <a:rPr lang="en-US" altLang="zh-CN" b="1" dirty="0">
                  <a:solidFill>
                    <a:schemeClr val="tx1">
                      <a:lumMod val="75000"/>
                      <a:lumOff val="25000"/>
                    </a:schemeClr>
                  </a:solidFill>
                  <a:cs typeface="+mn-ea"/>
                  <a:sym typeface="+mn-lt"/>
                </a:rPr>
                <a:t>mini batch </a:t>
              </a:r>
              <a:r>
                <a:rPr lang="zh-CN" altLang="en-US" b="1" dirty="0">
                  <a:solidFill>
                    <a:schemeClr val="tx1">
                      <a:lumMod val="75000"/>
                      <a:lumOff val="25000"/>
                    </a:schemeClr>
                  </a:solidFill>
                  <a:cs typeface="+mn-ea"/>
                  <a:sym typeface="+mn-lt"/>
                </a:rPr>
                <a:t>梯度更新时，仅更新自己节点上的部分</a:t>
              </a:r>
              <a:r>
                <a:rPr lang="en-US" altLang="zh-CN" b="1" dirty="0">
                  <a:solidFill>
                    <a:schemeClr val="tx1">
                      <a:lumMod val="75000"/>
                      <a:lumOff val="25000"/>
                    </a:schemeClr>
                  </a:solidFill>
                  <a:cs typeface="+mn-ea"/>
                  <a:sym typeface="+mn-lt"/>
                </a:rPr>
                <a:t>Embedding</a:t>
              </a:r>
              <a:r>
                <a:rPr lang="zh-CN" altLang="en-US" b="1" dirty="0">
                  <a:solidFill>
                    <a:schemeClr val="tx1">
                      <a:lumMod val="75000"/>
                      <a:lumOff val="25000"/>
                    </a:schemeClr>
                  </a:solidFill>
                  <a:cs typeface="+mn-ea"/>
                  <a:sym typeface="+mn-lt"/>
                </a:rPr>
                <a:t>层参数</a:t>
              </a:r>
              <a:endParaRPr lang="en-US" altLang="zh-CN" b="1" dirty="0">
                <a:solidFill>
                  <a:schemeClr val="tx1">
                    <a:lumMod val="75000"/>
                    <a:lumOff val="25000"/>
                  </a:schemeClr>
                </a:solidFill>
                <a:cs typeface="+mn-ea"/>
                <a:sym typeface="+mn-lt"/>
              </a:endParaRPr>
            </a:p>
          </p:txBody>
        </p:sp>
        <p:sp>
          <p:nvSpPr>
            <p:cNvPr id="1048876" name="文本框 112"/>
            <p:cNvSpPr txBox="1"/>
            <p:nvPr/>
          </p:nvSpPr>
          <p:spPr>
            <a:xfrm>
              <a:off x="2021815" y="3855347"/>
              <a:ext cx="8993403" cy="1289905"/>
            </a:xfrm>
            <a:prstGeom prst="rect">
              <a:avLst/>
            </a:prstGeom>
            <a:noFill/>
          </p:spPr>
          <p:txBody>
            <a:bodyPr wrap="square" rtlCol="0">
              <a:spAutoFit/>
            </a:bodyPr>
            <a:lstStyle/>
            <a:p>
              <a:pPr>
                <a:lnSpc>
                  <a:spcPct val="150000"/>
                </a:lnSpc>
              </a:pPr>
              <a:r>
                <a:rPr lang="en-US" altLang="zh-CN" b="1" dirty="0">
                  <a:solidFill>
                    <a:schemeClr val="tx1">
                      <a:lumMod val="75000"/>
                      <a:lumOff val="25000"/>
                    </a:schemeClr>
                  </a:solidFill>
                  <a:cs typeface="+mn-ea"/>
                  <a:sym typeface="+mn-lt"/>
                </a:rPr>
                <a:t>MLP</a:t>
              </a:r>
              <a:r>
                <a:rPr lang="zh-CN" altLang="en-US" b="1" dirty="0">
                  <a:solidFill>
                    <a:schemeClr val="tx1">
                      <a:lumMod val="75000"/>
                      <a:lumOff val="25000"/>
                    </a:schemeClr>
                  </a:solidFill>
                  <a:cs typeface="+mn-ea"/>
                  <a:sym typeface="+mn-lt"/>
                </a:rPr>
                <a:t>部分数据并行：可以并行进行前向和反向传播</a:t>
              </a:r>
              <a:endParaRPr lang="en-US" altLang="zh-CN" b="1" dirty="0">
                <a:solidFill>
                  <a:schemeClr val="tx1">
                    <a:lumMod val="75000"/>
                    <a:lumOff val="25000"/>
                  </a:schemeClr>
                </a:solidFill>
                <a:cs typeface="+mn-ea"/>
                <a:sym typeface="+mn-lt"/>
              </a:endParaRPr>
            </a:p>
            <a:p>
              <a:pPr>
                <a:lnSpc>
                  <a:spcPct val="150000"/>
                </a:lnSpc>
              </a:pPr>
              <a:r>
                <a:rPr lang="zh-CN" altLang="en-US" b="1" dirty="0">
                  <a:solidFill>
                    <a:schemeClr val="tx1">
                      <a:lumMod val="75000"/>
                      <a:lumOff val="25000"/>
                    </a:schemeClr>
                  </a:solidFill>
                  <a:cs typeface="+mn-ea"/>
                  <a:sym typeface="+mn-lt"/>
                </a:rPr>
                <a:t>每个设备上已经有了全部模型参数，每个设备利用部分数据计算梯度，再利用全量规约的方法汇总所有梯度进行参数更新</a:t>
              </a:r>
            </a:p>
          </p:txBody>
        </p:sp>
      </p:gr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88"/>
                                        </p:tgtEl>
                                        <p:attrNameLst>
                                          <p:attrName>style.visibility</p:attrName>
                                        </p:attrNameLst>
                                      </p:cBhvr>
                                      <p:to>
                                        <p:strVal val="visible"/>
                                      </p:to>
                                    </p:set>
                                    <p:anim calcmode="lin" valueType="num">
                                      <p:cBhvr>
                                        <p:cTn id="7" dur="500" fill="hold"/>
                                        <p:tgtEl>
                                          <p:spTgt spid="188"/>
                                        </p:tgtEl>
                                        <p:attrNameLst>
                                          <p:attrName>ppt_w</p:attrName>
                                        </p:attrNameLst>
                                      </p:cBhvr>
                                      <p:tavLst>
                                        <p:tav tm="0">
                                          <p:val>
                                            <p:fltVal val="0"/>
                                          </p:val>
                                        </p:tav>
                                        <p:tav tm="100000">
                                          <p:val>
                                            <p:strVal val="#ppt_w"/>
                                          </p:val>
                                        </p:tav>
                                      </p:tavLst>
                                    </p:anim>
                                    <p:anim calcmode="lin" valueType="num">
                                      <p:cBhvr>
                                        <p:cTn id="8" dur="500" fill="hold"/>
                                        <p:tgtEl>
                                          <p:spTgt spid="188"/>
                                        </p:tgtEl>
                                        <p:attrNameLst>
                                          <p:attrName>ppt_h</p:attrName>
                                        </p:attrNameLst>
                                      </p:cBhvr>
                                      <p:tavLst>
                                        <p:tav tm="0">
                                          <p:val>
                                            <p:fltVal val="0"/>
                                          </p:val>
                                        </p:tav>
                                        <p:tav tm="100000">
                                          <p:val>
                                            <p:strVal val="#ppt_h"/>
                                          </p:val>
                                        </p:tav>
                                      </p:tavLst>
                                    </p:anim>
                                    <p:animEffect transition="in" filter="fade">
                                      <p:cBhvr>
                                        <p:cTn id="9" dur="500"/>
                                        <p:tgtEl>
                                          <p:spTgt spid="188"/>
                                        </p:tgtEl>
                                      </p:cBhvr>
                                    </p:animEffect>
                                  </p:childTnLst>
                                </p:cTn>
                              </p:par>
                              <p:par>
                                <p:cTn id="10" presetID="22" presetClass="entr" presetSubtype="8" fill="hold" nodeType="withEffect">
                                  <p:stCondLst>
                                    <p:cond delay="0"/>
                                  </p:stCondLst>
                                  <p:childTnLst>
                                    <p:set>
                                      <p:cBhvr>
                                        <p:cTn id="11" dur="1" fill="hold">
                                          <p:stCondLst>
                                            <p:cond delay="0"/>
                                          </p:stCondLst>
                                        </p:cTn>
                                        <p:tgtEl>
                                          <p:spTgt spid="187"/>
                                        </p:tgtEl>
                                        <p:attrNameLst>
                                          <p:attrName>style.visibility</p:attrName>
                                        </p:attrNameLst>
                                      </p:cBhvr>
                                      <p:to>
                                        <p:strVal val="visible"/>
                                      </p:to>
                                    </p:set>
                                    <p:animEffect transition="in" filter="wipe(left)">
                                      <p:cBhvr>
                                        <p:cTn id="12" dur="750"/>
                                        <p:tgtEl>
                                          <p:spTgt spid="187"/>
                                        </p:tgtEl>
                                      </p:cBhvr>
                                    </p:animEffect>
                                  </p:childTnLst>
                                </p:cTn>
                              </p:par>
                            </p:childTnLst>
                          </p:cTn>
                        </p:par>
                        <p:par>
                          <p:cTn id="13" fill="hold">
                            <p:stCondLst>
                              <p:cond delay="750"/>
                            </p:stCondLst>
                            <p:childTnLst>
                              <p:par>
                                <p:cTn id="14" presetID="10" presetClass="entr" presetSubtype="0" fill="hold" nodeType="afterEffect">
                                  <p:stCondLst>
                                    <p:cond delay="0"/>
                                  </p:stCondLst>
                                  <p:childTnLst>
                                    <p:set>
                                      <p:cBhvr>
                                        <p:cTn id="15" dur="1" fill="hold">
                                          <p:stCondLst>
                                            <p:cond delay="0"/>
                                          </p:stCondLst>
                                        </p:cTn>
                                        <p:tgtEl>
                                          <p:spTgt spid="189"/>
                                        </p:tgtEl>
                                        <p:attrNameLst>
                                          <p:attrName>style.visibility</p:attrName>
                                        </p:attrNameLst>
                                      </p:cBhvr>
                                      <p:to>
                                        <p:strVal val="visible"/>
                                      </p:to>
                                    </p:set>
                                    <p:animEffect transition="in" filter="fade">
                                      <p:cBhvr>
                                        <p:cTn id="16" dur="500"/>
                                        <p:tgtEl>
                                          <p:spTgt spid="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77" name="矩形 11"/>
          <p:cNvSpPr/>
          <p:nvPr/>
        </p:nvSpPr>
        <p:spPr>
          <a:xfrm>
            <a:off x="0" y="0"/>
            <a:ext cx="12192000" cy="6858000"/>
          </a:xfrm>
          <a:prstGeom prst="rect">
            <a:avLst/>
          </a:prstGeom>
          <a:pattFill prst="weave">
            <a:fgClr>
              <a:srgbClr val="F5F5F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mn-ea"/>
              <a:sym typeface="+mn-lt"/>
            </a:endParaRPr>
          </a:p>
        </p:txBody>
      </p:sp>
      <p:grpSp>
        <p:nvGrpSpPr>
          <p:cNvPr id="193" name="组合 121"/>
          <p:cNvGrpSpPr/>
          <p:nvPr/>
        </p:nvGrpSpPr>
        <p:grpSpPr>
          <a:xfrm>
            <a:off x="723900" y="303571"/>
            <a:ext cx="11468099" cy="1077218"/>
            <a:chOff x="723900" y="303571"/>
            <a:chExt cx="11468099" cy="1077218"/>
          </a:xfrm>
        </p:grpSpPr>
        <p:sp>
          <p:nvSpPr>
            <p:cNvPr id="1048878" name="矩形 7"/>
            <p:cNvSpPr/>
            <p:nvPr/>
          </p:nvSpPr>
          <p:spPr>
            <a:xfrm>
              <a:off x="723900" y="354013"/>
              <a:ext cx="11468099" cy="523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cs typeface="+mn-ea"/>
                <a:sym typeface="+mn-lt"/>
              </a:endParaRPr>
            </a:p>
          </p:txBody>
        </p:sp>
        <p:sp>
          <p:nvSpPr>
            <p:cNvPr id="1048879" name="文本框 9"/>
            <p:cNvSpPr txBox="1"/>
            <p:nvPr/>
          </p:nvSpPr>
          <p:spPr>
            <a:xfrm>
              <a:off x="1098102" y="303571"/>
              <a:ext cx="10789098" cy="1077218"/>
            </a:xfrm>
            <a:prstGeom prst="rect">
              <a:avLst/>
            </a:prstGeom>
            <a:noFill/>
          </p:spPr>
          <p:txBody>
            <a:bodyPr wrap="square" rtlCol="0">
              <a:spAutoFit/>
            </a:bodyPr>
            <a:lstStyle/>
            <a:p>
              <a:r>
                <a:rPr lang="zh-CN" altLang="en-US" sz="3200" b="1" spc="500" dirty="0">
                  <a:solidFill>
                    <a:srgbClr val="FFFFFF"/>
                  </a:solidFill>
                  <a:cs typeface="+mn-ea"/>
                  <a:sym typeface="+mn-lt"/>
                </a:rPr>
                <a:t>与</a:t>
              </a:r>
              <a:r>
                <a:rPr lang="en-US" altLang="zh-CN" sz="3200" b="1" spc="500" dirty="0">
                  <a:solidFill>
                    <a:srgbClr val="FFFFFF"/>
                  </a:solidFill>
                  <a:cs typeface="+mn-ea"/>
                  <a:sym typeface="+mn-lt"/>
                </a:rPr>
                <a:t>DCN</a:t>
              </a:r>
              <a:r>
                <a:rPr lang="zh-CN" altLang="en-US" sz="3200" b="1" spc="500" dirty="0">
                  <a:solidFill>
                    <a:srgbClr val="FFFFFF"/>
                  </a:solidFill>
                  <a:cs typeface="+mn-ea"/>
                  <a:sym typeface="+mn-lt"/>
                </a:rPr>
                <a:t>对比：特征交叉方式不同</a:t>
              </a:r>
              <a:endParaRPr lang="en-US" altLang="zh-CN" sz="3200" b="1" spc="500" dirty="0">
                <a:solidFill>
                  <a:srgbClr val="FFFFFF"/>
                </a:solidFill>
                <a:cs typeface="+mn-ea"/>
                <a:sym typeface="+mn-lt"/>
              </a:endParaRPr>
            </a:p>
            <a:p>
              <a:endParaRPr lang="zh-CN" altLang="en-US" sz="3200" b="1" spc="500" dirty="0">
                <a:solidFill>
                  <a:srgbClr val="FFFFFF"/>
                </a:solidFill>
                <a:cs typeface="+mn-ea"/>
                <a:sym typeface="+mn-lt"/>
              </a:endParaRPr>
            </a:p>
          </p:txBody>
        </p:sp>
      </p:grpSp>
      <p:grpSp>
        <p:nvGrpSpPr>
          <p:cNvPr id="194"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1048880"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rgbClr val="000000">
                    <a:lumMod val="75000"/>
                    <a:lumOff val="25000"/>
                  </a:srgbClr>
                </a:solidFill>
                <a:cs typeface="+mn-ea"/>
                <a:sym typeface="+mn-lt"/>
              </a:endParaRPr>
            </a:p>
          </p:txBody>
        </p:sp>
        <p:sp>
          <p:nvSpPr>
            <p:cNvPr id="1048881" name="椭圆 6"/>
            <p:cNvSpPr/>
            <p:nvPr/>
          </p:nvSpPr>
          <p:spPr>
            <a:xfrm>
              <a:off x="392112" y="760412"/>
              <a:ext cx="3825876"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000000">
                      <a:lumMod val="75000"/>
                      <a:lumOff val="25000"/>
                    </a:srgbClr>
                  </a:solidFill>
                  <a:cs typeface="+mn-ea"/>
                  <a:sym typeface="+mn-lt"/>
                </a:rPr>
                <a:t>04</a:t>
              </a:r>
              <a:endParaRPr lang="zh-CN" altLang="en-US" b="1" dirty="0">
                <a:solidFill>
                  <a:srgbClr val="000000">
                    <a:lumMod val="75000"/>
                    <a:lumOff val="25000"/>
                  </a:srgbClr>
                </a:solidFill>
                <a:cs typeface="+mn-ea"/>
                <a:sym typeface="+mn-lt"/>
              </a:endParaRPr>
            </a:p>
          </p:txBody>
        </p:sp>
      </p:grpSp>
      <p:sp>
        <p:nvSpPr>
          <p:cNvPr id="1048882" name="文本框 112"/>
          <p:cNvSpPr txBox="1"/>
          <p:nvPr/>
        </p:nvSpPr>
        <p:spPr>
          <a:xfrm>
            <a:off x="1098102" y="1249030"/>
            <a:ext cx="8993403" cy="1005839"/>
          </a:xfrm>
          <a:prstGeom prst="rect">
            <a:avLst/>
          </a:prstGeom>
          <a:noFill/>
        </p:spPr>
        <p:txBody>
          <a:bodyPr wrap="square" rtlCol="0">
            <a:spAutoFit/>
          </a:bodyPr>
          <a:lstStyle/>
          <a:p>
            <a:pPr>
              <a:lnSpc>
                <a:spcPct val="150000"/>
              </a:lnSpc>
            </a:pPr>
            <a:r>
              <a:rPr lang="en-US" altLang="zh-CN" sz="2000" b="1" dirty="0">
                <a:solidFill>
                  <a:srgbClr val="000000">
                    <a:lumMod val="75000"/>
                    <a:lumOff val="25000"/>
                  </a:srgbClr>
                </a:solidFill>
                <a:cs typeface="+mn-ea"/>
                <a:sym typeface="+mn-lt"/>
              </a:rPr>
              <a:t>DLRM</a:t>
            </a:r>
            <a:r>
              <a:rPr lang="zh-CN" altLang="en-US" sz="2000" b="1" dirty="0">
                <a:solidFill>
                  <a:srgbClr val="000000">
                    <a:lumMod val="75000"/>
                    <a:lumOff val="25000"/>
                  </a:srgbClr>
                </a:solidFill>
                <a:cs typeface="+mn-ea"/>
                <a:sym typeface="+mn-lt"/>
              </a:rPr>
              <a:t>：不同特征域两两內积</a:t>
            </a:r>
            <a:endParaRPr lang="en-US" altLang="zh-CN" sz="2000" b="1" dirty="0">
              <a:solidFill>
                <a:srgbClr val="000000">
                  <a:lumMod val="75000"/>
                  <a:lumOff val="25000"/>
                </a:srgbClr>
              </a:solidFill>
              <a:cs typeface="+mn-ea"/>
              <a:sym typeface="+mn-lt"/>
            </a:endParaRPr>
          </a:p>
          <a:p>
            <a:pPr>
              <a:lnSpc>
                <a:spcPct val="150000"/>
              </a:lnSpc>
            </a:pPr>
            <a:r>
              <a:rPr lang="en-US" altLang="zh-CN" sz="2000" b="1" dirty="0">
                <a:solidFill>
                  <a:srgbClr val="000000">
                    <a:lumMod val="75000"/>
                    <a:lumOff val="25000"/>
                  </a:srgbClr>
                </a:solidFill>
                <a:cs typeface="+mn-ea"/>
                <a:sym typeface="+mn-lt"/>
              </a:rPr>
              <a:t>DCN</a:t>
            </a:r>
            <a:r>
              <a:rPr lang="zh-CN" altLang="en-US" sz="2000" b="1" dirty="0">
                <a:solidFill>
                  <a:srgbClr val="000000">
                    <a:lumMod val="75000"/>
                    <a:lumOff val="25000"/>
                  </a:srgbClr>
                </a:solidFill>
                <a:cs typeface="+mn-ea"/>
                <a:sym typeface="+mn-lt"/>
              </a:rPr>
              <a:t>：复杂的</a:t>
            </a:r>
            <a:r>
              <a:rPr lang="en-US" altLang="zh-CN" sz="2000" b="1" dirty="0">
                <a:solidFill>
                  <a:srgbClr val="000000">
                    <a:lumMod val="75000"/>
                    <a:lumOff val="25000"/>
                  </a:srgbClr>
                </a:solidFill>
                <a:cs typeface="+mn-ea"/>
                <a:sym typeface="+mn-lt"/>
              </a:rPr>
              <a:t>cross layer</a:t>
            </a:r>
            <a:endParaRPr lang="zh-CN" altLang="en-US" sz="2000" b="1" dirty="0">
              <a:solidFill>
                <a:srgbClr val="000000">
                  <a:lumMod val="75000"/>
                  <a:lumOff val="25000"/>
                </a:srgbClr>
              </a:solidFill>
              <a:cs typeface="+mn-ea"/>
              <a:sym typeface="+mn-lt"/>
            </a:endParaRPr>
          </a:p>
        </p:txBody>
      </p:sp>
      <p:pic>
        <p:nvPicPr>
          <p:cNvPr id="2097188" name="Picture 2"/>
          <p:cNvPicPr>
            <a:picLocks noChangeAspect="1" noChangeArrowheads="1"/>
          </p:cNvPicPr>
          <p:nvPr/>
        </p:nvPicPr>
        <p:blipFill rotWithShape="1">
          <a:blip r:embed="rId2"/>
          <a:srcRect l="17812" t="37779" r="16720" b="12162"/>
          <a:stretch>
            <a:fillRect/>
          </a:stretch>
        </p:blipFill>
        <p:spPr bwMode="auto">
          <a:xfrm>
            <a:off x="1836945" y="2619678"/>
            <a:ext cx="8518110" cy="3471203"/>
          </a:xfrm>
          <a:prstGeom prst="rect">
            <a:avLst/>
          </a:prstGeom>
          <a:noFill/>
          <a:ln>
            <a:noFill/>
          </a:ln>
          <a:effectLst/>
        </p:spPr>
      </p:pic>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p:cTn id="7" dur="500" fill="hold"/>
                                        <p:tgtEl>
                                          <p:spTgt spid="194"/>
                                        </p:tgtEl>
                                        <p:attrNameLst>
                                          <p:attrName>ppt_w</p:attrName>
                                        </p:attrNameLst>
                                      </p:cBhvr>
                                      <p:tavLst>
                                        <p:tav tm="0">
                                          <p:val>
                                            <p:fltVal val="0"/>
                                          </p:val>
                                        </p:tav>
                                        <p:tav tm="100000">
                                          <p:val>
                                            <p:strVal val="#ppt_w"/>
                                          </p:val>
                                        </p:tav>
                                      </p:tavLst>
                                    </p:anim>
                                    <p:anim calcmode="lin" valueType="num">
                                      <p:cBhvr>
                                        <p:cTn id="8" dur="500" fill="hold"/>
                                        <p:tgtEl>
                                          <p:spTgt spid="194"/>
                                        </p:tgtEl>
                                        <p:attrNameLst>
                                          <p:attrName>ppt_h</p:attrName>
                                        </p:attrNameLst>
                                      </p:cBhvr>
                                      <p:tavLst>
                                        <p:tav tm="0">
                                          <p:val>
                                            <p:fltVal val="0"/>
                                          </p:val>
                                        </p:tav>
                                        <p:tav tm="100000">
                                          <p:val>
                                            <p:strVal val="#ppt_h"/>
                                          </p:val>
                                        </p:tav>
                                      </p:tavLst>
                                    </p:anim>
                                    <p:animEffect transition="in" filter="fade">
                                      <p:cBhvr>
                                        <p:cTn id="9" dur="500"/>
                                        <p:tgtEl>
                                          <p:spTgt spid="194"/>
                                        </p:tgtEl>
                                      </p:cBhvr>
                                    </p:animEffect>
                                  </p:childTnLst>
                                </p:cTn>
                              </p:par>
                              <p:par>
                                <p:cTn id="10" presetID="22" presetClass="entr" presetSubtype="8" fill="hold" nodeType="withEffect">
                                  <p:stCondLst>
                                    <p:cond delay="0"/>
                                  </p:stCondLst>
                                  <p:childTnLst>
                                    <p:set>
                                      <p:cBhvr>
                                        <p:cTn id="11" dur="1" fill="hold">
                                          <p:stCondLst>
                                            <p:cond delay="0"/>
                                          </p:stCondLst>
                                        </p:cTn>
                                        <p:tgtEl>
                                          <p:spTgt spid="193"/>
                                        </p:tgtEl>
                                        <p:attrNameLst>
                                          <p:attrName>style.visibility</p:attrName>
                                        </p:attrNameLst>
                                      </p:cBhvr>
                                      <p:to>
                                        <p:strVal val="visible"/>
                                      </p:to>
                                    </p:set>
                                    <p:animEffect transition="in" filter="wipe(left)">
                                      <p:cBhvr>
                                        <p:cTn id="12" dur="750"/>
                                        <p:tgtEl>
                                          <p:spTgt spid="193"/>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1048882"/>
                                        </p:tgtEl>
                                        <p:attrNameLst>
                                          <p:attrName>style.visibility</p:attrName>
                                        </p:attrNameLst>
                                      </p:cBhvr>
                                      <p:to>
                                        <p:strVal val="visible"/>
                                      </p:to>
                                    </p:set>
                                    <p:animEffect transition="in" filter="fade">
                                      <p:cBhvr>
                                        <p:cTn id="16" dur="500"/>
                                        <p:tgtEl>
                                          <p:spTgt spid="1048882"/>
                                        </p:tgtEl>
                                      </p:cBhvr>
                                    </p:animEffect>
                                  </p:childTnLst>
                                </p:cTn>
                              </p:par>
                              <p:par>
                                <p:cTn id="17" presetID="10" presetClass="entr" presetSubtype="0" fill="hold" nodeType="withEffect">
                                  <p:stCondLst>
                                    <p:cond delay="0"/>
                                  </p:stCondLst>
                                  <p:childTnLst>
                                    <p:set>
                                      <p:cBhvr>
                                        <p:cTn id="18" dur="1" fill="hold">
                                          <p:stCondLst>
                                            <p:cond delay="0"/>
                                          </p:stCondLst>
                                        </p:cTn>
                                        <p:tgtEl>
                                          <p:spTgt spid="2097188"/>
                                        </p:tgtEl>
                                        <p:attrNameLst>
                                          <p:attrName>style.visibility</p:attrName>
                                        </p:attrNameLst>
                                      </p:cBhvr>
                                      <p:to>
                                        <p:strVal val="visible"/>
                                      </p:to>
                                    </p:set>
                                    <p:animEffect transition="in" filter="fade">
                                      <p:cBhvr>
                                        <p:cTn id="19" dur="500"/>
                                        <p:tgtEl>
                                          <p:spTgt spid="2097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8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83" name="矩形 11"/>
          <p:cNvSpPr/>
          <p:nvPr/>
        </p:nvSpPr>
        <p:spPr>
          <a:xfrm>
            <a:off x="0" y="0"/>
            <a:ext cx="12192000" cy="6858000"/>
          </a:xfrm>
          <a:prstGeom prst="rect">
            <a:avLst/>
          </a:prstGeom>
          <a:pattFill prst="weave">
            <a:fgClr>
              <a:srgbClr val="F5F5F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96" name="组合 121"/>
          <p:cNvGrpSpPr/>
          <p:nvPr/>
        </p:nvGrpSpPr>
        <p:grpSpPr>
          <a:xfrm>
            <a:off x="723900" y="303571"/>
            <a:ext cx="11468099" cy="584775"/>
            <a:chOff x="723900" y="303571"/>
            <a:chExt cx="11468099" cy="584775"/>
          </a:xfrm>
        </p:grpSpPr>
        <p:sp>
          <p:nvSpPr>
            <p:cNvPr id="1048884" name="矩形 7"/>
            <p:cNvSpPr/>
            <p:nvPr/>
          </p:nvSpPr>
          <p:spPr>
            <a:xfrm>
              <a:off x="723900" y="354013"/>
              <a:ext cx="11468099" cy="523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885" name="文本框 9"/>
            <p:cNvSpPr txBox="1"/>
            <p:nvPr/>
          </p:nvSpPr>
          <p:spPr>
            <a:xfrm>
              <a:off x="1098102" y="303571"/>
              <a:ext cx="4126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3200" b="1" spc="500" dirty="0">
                  <a:solidFill>
                    <a:schemeClr val="bg1"/>
                  </a:solidFill>
                  <a:cs typeface="+mn-ea"/>
                  <a:sym typeface="+mn-lt"/>
                </a:rPr>
                <a:t>总结</a:t>
              </a:r>
              <a:endParaRPr kumimoji="0" lang="zh-CN" altLang="en-US" sz="3200" b="1" i="0" u="none" strike="noStrike" kern="1200" cap="none" spc="500" normalizeH="0" baseline="0" noProof="0" dirty="0">
                <a:ln>
                  <a:noFill/>
                </a:ln>
                <a:solidFill>
                  <a:schemeClr val="bg1"/>
                </a:solidFill>
                <a:effectLst/>
                <a:uLnTx/>
                <a:uFillTx/>
                <a:cs typeface="+mn-ea"/>
                <a:sym typeface="+mn-lt"/>
              </a:endParaRPr>
            </a:p>
          </p:txBody>
        </p:sp>
      </p:grpSp>
      <p:grpSp>
        <p:nvGrpSpPr>
          <p:cNvPr id="197"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1048886"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lumMod val="75000"/>
                    <a:lumOff val="25000"/>
                  </a:schemeClr>
                </a:solidFill>
                <a:cs typeface="+mn-ea"/>
                <a:sym typeface="+mn-lt"/>
              </a:endParaRPr>
            </a:p>
          </p:txBody>
        </p:sp>
        <p:sp>
          <p:nvSpPr>
            <p:cNvPr id="1048887" name="椭圆 6"/>
            <p:cNvSpPr/>
            <p:nvPr/>
          </p:nvSpPr>
          <p:spPr>
            <a:xfrm>
              <a:off x="392112" y="760412"/>
              <a:ext cx="3825876"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cs typeface="+mn-ea"/>
                  <a:sym typeface="+mn-lt"/>
                </a:rPr>
                <a:t>04</a:t>
              </a:r>
              <a:endParaRPr lang="zh-CN" altLang="en-US" b="1" dirty="0">
                <a:solidFill>
                  <a:schemeClr val="tx1">
                    <a:lumMod val="75000"/>
                    <a:lumOff val="25000"/>
                  </a:schemeClr>
                </a:solidFill>
                <a:cs typeface="+mn-ea"/>
                <a:sym typeface="+mn-lt"/>
              </a:endParaRPr>
            </a:p>
          </p:txBody>
        </p:sp>
      </p:grpSp>
      <p:graphicFrame>
        <p:nvGraphicFramePr>
          <p:cNvPr id="4194311" name="表格 8"/>
          <p:cNvGraphicFramePr>
            <a:graphicFrameLocks noGrp="1"/>
          </p:cNvGraphicFramePr>
          <p:nvPr/>
        </p:nvGraphicFramePr>
        <p:xfrm>
          <a:off x="1584960" y="2523152"/>
          <a:ext cx="9022080" cy="3640638"/>
        </p:xfrm>
        <a:graphic>
          <a:graphicData uri="http://schemas.openxmlformats.org/drawingml/2006/table">
            <a:tbl>
              <a:tblPr firstRow="1" bandRow="1">
                <a:tableStyleId>{5C22544A-7EE6-4342-B048-85BDC9FD1C3A}</a:tableStyleId>
              </a:tblPr>
              <a:tblGrid>
                <a:gridCol w="2027343"/>
                <a:gridCol w="3489537"/>
                <a:gridCol w="3505200"/>
              </a:tblGrid>
              <a:tr h="1080318">
                <a:tc>
                  <a:txBody>
                    <a:bodyPr/>
                    <a:lstStyle/>
                    <a:p>
                      <a:pPr marL="0" algn="ctr" defTabSz="914400" rtl="0" eaLnBrk="1" latinLnBrk="0" hangingPunct="1">
                        <a:lnSpc>
                          <a:spcPct val="150000"/>
                        </a:lnSpc>
                      </a:pPr>
                      <a:r>
                        <a:rPr lang="en-US" altLang="zh-CN" sz="1800" b="1" kern="1200" dirty="0">
                          <a:solidFill>
                            <a:schemeClr val="bg1"/>
                          </a:solidFill>
                          <a:latin typeface="+mn-lt"/>
                          <a:ea typeface="+mn-ea"/>
                          <a:cs typeface="+mn-ea"/>
                        </a:rPr>
                        <a:t>FACEBOOK</a:t>
                      </a:r>
                      <a:endParaRPr lang="zh-CN" altLang="en-US" sz="1800" b="1" kern="1200" dirty="0">
                        <a:solidFill>
                          <a:schemeClr val="bg1"/>
                        </a:solidFill>
                        <a:latin typeface="+mn-lt"/>
                        <a:ea typeface="+mn-ea"/>
                        <a:cs typeface="+mn-ea"/>
                      </a:endParaRPr>
                    </a:p>
                  </a:txBody>
                  <a:tcPr anchor="ctr"/>
                </a:tc>
                <a:tc>
                  <a:txBody>
                    <a:bodyPr/>
                    <a:lstStyle/>
                    <a:p>
                      <a:pPr marL="0" algn="ctr" defTabSz="914400" rtl="0" eaLnBrk="1" latinLnBrk="0" hangingPunct="1">
                        <a:lnSpc>
                          <a:spcPct val="150000"/>
                        </a:lnSpc>
                      </a:pPr>
                      <a:r>
                        <a:rPr lang="zh-CN" altLang="en-US" sz="1800" b="1" kern="1200" dirty="0">
                          <a:solidFill>
                            <a:schemeClr val="bg1"/>
                          </a:solidFill>
                          <a:latin typeface="+mn-lt"/>
                          <a:ea typeface="+mn-ea"/>
                          <a:cs typeface="+mn-ea"/>
                        </a:rPr>
                        <a:t>共同点</a:t>
                      </a:r>
                    </a:p>
                  </a:txBody>
                  <a:tcPr anchor="ctr"/>
                </a:tc>
                <a:tc>
                  <a:txBody>
                    <a:bodyPr/>
                    <a:lstStyle/>
                    <a:p>
                      <a:pPr marL="0" algn="ctr" defTabSz="914400" rtl="0" eaLnBrk="1" latinLnBrk="0" hangingPunct="1">
                        <a:lnSpc>
                          <a:spcPct val="150000"/>
                        </a:lnSpc>
                      </a:pPr>
                      <a:r>
                        <a:rPr lang="zh-CN" altLang="en-US" sz="1800" b="1" kern="1200" dirty="0">
                          <a:solidFill>
                            <a:schemeClr val="bg1"/>
                          </a:solidFill>
                          <a:latin typeface="+mn-lt"/>
                          <a:ea typeface="+mn-ea"/>
                          <a:cs typeface="+mn-ea"/>
                        </a:rPr>
                        <a:t>区别</a:t>
                      </a:r>
                    </a:p>
                  </a:txBody>
                  <a:tcPr anchor="ctr"/>
                </a:tc>
              </a:tr>
              <a:tr h="1080318">
                <a:tc>
                  <a:txBody>
                    <a:bodyPr/>
                    <a:lstStyle/>
                    <a:p>
                      <a:pPr marL="0" algn="ctr" defTabSz="914400" rtl="0" eaLnBrk="1" latinLnBrk="0" hangingPunct="1">
                        <a:lnSpc>
                          <a:spcPct val="150000"/>
                        </a:lnSpc>
                      </a:pPr>
                      <a:r>
                        <a:rPr lang="en-US" altLang="zh-CN" sz="1800" b="1" kern="1200" dirty="0">
                          <a:solidFill>
                            <a:schemeClr val="tx1">
                              <a:lumMod val="75000"/>
                              <a:lumOff val="25000"/>
                            </a:schemeClr>
                          </a:solidFill>
                          <a:latin typeface="+mn-lt"/>
                          <a:ea typeface="+mn-ea"/>
                          <a:cs typeface="+mn-ea"/>
                        </a:rPr>
                        <a:t>DLRM</a:t>
                      </a:r>
                      <a:endParaRPr lang="zh-CN" altLang="en-US" sz="1800" b="1" kern="1200" dirty="0">
                        <a:solidFill>
                          <a:schemeClr val="tx1">
                            <a:lumMod val="75000"/>
                            <a:lumOff val="25000"/>
                          </a:schemeClr>
                        </a:solidFill>
                        <a:latin typeface="+mn-lt"/>
                        <a:ea typeface="+mn-ea"/>
                        <a:cs typeface="+mn-ea"/>
                      </a:endParaRPr>
                    </a:p>
                  </a:txBody>
                  <a:tcPr anchor="ctr">
                    <a:solidFill>
                      <a:schemeClr val="accent5">
                        <a:lumMod val="20000"/>
                        <a:lumOff val="80000"/>
                      </a:schemeClr>
                    </a:solidFill>
                  </a:tcPr>
                </a:tc>
                <a:tc rowSpan="2">
                  <a:txBody>
                    <a:bodyPr/>
                    <a:lstStyle/>
                    <a:p>
                      <a:pPr marL="0" indent="-285750" algn="l" defTabSz="914400" rtl="0" eaLnBrk="1" latinLnBrk="0" hangingPunct="1">
                        <a:lnSpc>
                          <a:spcPct val="150000"/>
                        </a:lnSpc>
                        <a:buFont typeface="Arial" pitchFamily="34" charset="0"/>
                        <a:buChar char="•"/>
                      </a:pPr>
                      <a:r>
                        <a:rPr lang="zh-CN" altLang="en-US" sz="1800" b="1" kern="1200" dirty="0">
                          <a:solidFill>
                            <a:schemeClr val="tx1">
                              <a:lumMod val="75000"/>
                              <a:lumOff val="25000"/>
                            </a:schemeClr>
                          </a:solidFill>
                          <a:latin typeface="+mn-lt"/>
                          <a:ea typeface="+mn-ea"/>
                          <a:cs typeface="+mn-ea"/>
                        </a:rPr>
                        <a:t>非常工业化</a:t>
                      </a:r>
                      <a:endParaRPr lang="en-US" altLang="zh-CN" sz="1800" b="1" kern="1200" dirty="0">
                        <a:solidFill>
                          <a:schemeClr val="tx1">
                            <a:lumMod val="75000"/>
                            <a:lumOff val="25000"/>
                          </a:schemeClr>
                        </a:solidFill>
                        <a:latin typeface="+mn-lt"/>
                        <a:ea typeface="+mn-ea"/>
                        <a:cs typeface="+mn-ea"/>
                      </a:endParaRPr>
                    </a:p>
                    <a:p>
                      <a:pPr marL="0" indent="-285750" algn="l" defTabSz="914400" rtl="0" eaLnBrk="1" latinLnBrk="0" hangingPunct="1">
                        <a:lnSpc>
                          <a:spcPct val="150000"/>
                        </a:lnSpc>
                        <a:buFont typeface="Arial" pitchFamily="34" charset="0"/>
                        <a:buChar char="•"/>
                      </a:pPr>
                      <a:r>
                        <a:rPr lang="zh-CN" altLang="en-US" sz="1800" b="1" kern="1200" dirty="0">
                          <a:solidFill>
                            <a:schemeClr val="tx1">
                              <a:lumMod val="75000"/>
                              <a:lumOff val="25000"/>
                            </a:schemeClr>
                          </a:solidFill>
                          <a:latin typeface="+mn-lt"/>
                          <a:ea typeface="+mn-ea"/>
                          <a:cs typeface="+mn-ea"/>
                        </a:rPr>
                        <a:t>结构简单，以解决问题为主</a:t>
                      </a:r>
                      <a:endParaRPr lang="en-US" altLang="zh-CN" sz="1800" b="1" kern="1200" dirty="0">
                        <a:solidFill>
                          <a:schemeClr val="tx1">
                            <a:lumMod val="75000"/>
                            <a:lumOff val="25000"/>
                          </a:schemeClr>
                        </a:solidFill>
                        <a:latin typeface="+mn-lt"/>
                        <a:ea typeface="+mn-ea"/>
                        <a:cs typeface="+mn-ea"/>
                      </a:endParaRPr>
                    </a:p>
                    <a:p>
                      <a:pPr marL="0" indent="-285750" algn="l" defTabSz="914400" rtl="0" eaLnBrk="1" latinLnBrk="0" hangingPunct="1">
                        <a:lnSpc>
                          <a:spcPct val="150000"/>
                        </a:lnSpc>
                        <a:buFont typeface="Arial" pitchFamily="34" charset="0"/>
                        <a:buChar char="•"/>
                      </a:pPr>
                      <a:r>
                        <a:rPr lang="zh-CN" altLang="en-US" sz="1800" b="1" kern="1200" dirty="0">
                          <a:solidFill>
                            <a:schemeClr val="tx1">
                              <a:lumMod val="75000"/>
                              <a:lumOff val="25000"/>
                            </a:schemeClr>
                          </a:solidFill>
                          <a:latin typeface="+mn-lt"/>
                          <a:ea typeface="+mn-ea"/>
                          <a:cs typeface="+mn-ea"/>
                        </a:rPr>
                        <a:t>创新性不足</a:t>
                      </a:r>
                      <a:endParaRPr lang="en-US" altLang="zh-CN" sz="1800" b="1" kern="1200" dirty="0">
                        <a:solidFill>
                          <a:schemeClr val="tx1">
                            <a:lumMod val="75000"/>
                            <a:lumOff val="25000"/>
                          </a:schemeClr>
                        </a:solidFill>
                        <a:latin typeface="+mn-lt"/>
                        <a:ea typeface="+mn-ea"/>
                        <a:cs typeface="+mn-ea"/>
                      </a:endParaRPr>
                    </a:p>
                    <a:p>
                      <a:pPr marL="0" indent="-285750" algn="l" defTabSz="914400" rtl="0" eaLnBrk="1" latinLnBrk="0" hangingPunct="1">
                        <a:lnSpc>
                          <a:spcPct val="150000"/>
                        </a:lnSpc>
                        <a:buFont typeface="Arial" pitchFamily="34" charset="0"/>
                        <a:buChar char="•"/>
                      </a:pPr>
                      <a:r>
                        <a:rPr lang="zh-CN" altLang="en-US" sz="1800" b="1" kern="1200" dirty="0">
                          <a:solidFill>
                            <a:schemeClr val="tx1">
                              <a:lumMod val="75000"/>
                              <a:lumOff val="25000"/>
                            </a:schemeClr>
                          </a:solidFill>
                          <a:latin typeface="+mn-lt"/>
                          <a:ea typeface="+mn-ea"/>
                          <a:cs typeface="+mn-ea"/>
                        </a:rPr>
                        <a:t>是深度学习算法的开端或入门</a:t>
                      </a:r>
                      <a:endParaRPr lang="en-US" altLang="zh-CN" sz="1800" b="1" kern="1200" dirty="0">
                        <a:solidFill>
                          <a:schemeClr val="tx1">
                            <a:lumMod val="75000"/>
                            <a:lumOff val="25000"/>
                          </a:schemeClr>
                        </a:solidFill>
                        <a:latin typeface="+mn-lt"/>
                        <a:ea typeface="+mn-ea"/>
                        <a:cs typeface="+mn-ea"/>
                      </a:endParaRPr>
                    </a:p>
                    <a:p>
                      <a:pPr marL="0" indent="-285750" algn="l" defTabSz="914400" rtl="0" eaLnBrk="1" latinLnBrk="0" hangingPunct="1">
                        <a:lnSpc>
                          <a:spcPct val="150000"/>
                        </a:lnSpc>
                        <a:buFont typeface="Arial" pitchFamily="34" charset="0"/>
                        <a:buChar char="•"/>
                      </a:pPr>
                      <a:r>
                        <a:rPr lang="zh-CN" altLang="en-US" sz="1800" b="1" kern="1200" dirty="0">
                          <a:solidFill>
                            <a:schemeClr val="tx1">
                              <a:lumMod val="75000"/>
                              <a:lumOff val="25000"/>
                            </a:schemeClr>
                          </a:solidFill>
                          <a:latin typeface="+mn-lt"/>
                          <a:ea typeface="+mn-ea"/>
                          <a:cs typeface="+mn-ea"/>
                        </a:rPr>
                        <a:t>模型的简单拼接</a:t>
                      </a:r>
                      <a:endParaRPr lang="en-US" altLang="zh-CN" sz="1800" b="1" kern="1200" dirty="0">
                        <a:solidFill>
                          <a:schemeClr val="tx1">
                            <a:lumMod val="75000"/>
                            <a:lumOff val="25000"/>
                          </a:schemeClr>
                        </a:solidFill>
                        <a:latin typeface="+mn-lt"/>
                        <a:ea typeface="+mn-ea"/>
                        <a:cs typeface="+mn-ea"/>
                      </a:endParaRPr>
                    </a:p>
                    <a:p>
                      <a:pPr marL="0" algn="l" defTabSz="914400" rtl="0" eaLnBrk="1" latinLnBrk="0" hangingPunct="1">
                        <a:lnSpc>
                          <a:spcPct val="150000"/>
                        </a:lnSpc>
                      </a:pPr>
                      <a:endParaRPr lang="zh-CN" altLang="en-US" sz="1800" b="1" kern="1200" dirty="0">
                        <a:solidFill>
                          <a:schemeClr val="tx1">
                            <a:lumMod val="75000"/>
                            <a:lumOff val="25000"/>
                          </a:schemeClr>
                        </a:solidFill>
                        <a:latin typeface="+mn-lt"/>
                        <a:ea typeface="+mn-ea"/>
                        <a:cs typeface="+mn-ea"/>
                      </a:endParaRPr>
                    </a:p>
                  </a:txBody>
                  <a:tcPr anchor="ctr">
                    <a:solidFill>
                      <a:schemeClr val="accent5">
                        <a:lumMod val="20000"/>
                        <a:lumOff val="80000"/>
                      </a:schemeClr>
                    </a:solidFill>
                  </a:tcPr>
                </a:tc>
                <a:tc>
                  <a:txBody>
                    <a:bodyPr/>
                    <a:lstStyle/>
                    <a:p>
                      <a:pPr marL="0" indent="-342900" algn="l" defTabSz="914400" rtl="0" eaLnBrk="1" latinLnBrk="0" hangingPunct="1">
                        <a:lnSpc>
                          <a:spcPct val="150000"/>
                        </a:lnSpc>
                        <a:buFont typeface="Arial" pitchFamily="34" charset="0"/>
                        <a:buChar char="•"/>
                      </a:pPr>
                      <a:r>
                        <a:rPr lang="zh-CN" altLang="en-US" sz="1800" b="1" kern="1200" dirty="0">
                          <a:solidFill>
                            <a:schemeClr val="tx1">
                              <a:lumMod val="75000"/>
                              <a:lumOff val="25000"/>
                            </a:schemeClr>
                          </a:solidFill>
                          <a:latin typeface="+mn-lt"/>
                          <a:ea typeface="+mn-ea"/>
                          <a:cs typeface="+mn-ea"/>
                        </a:rPr>
                        <a:t>深度学习模型</a:t>
                      </a:r>
                      <a:endParaRPr lang="en-US" altLang="zh-CN" sz="1800" b="1" kern="1200" dirty="0">
                        <a:solidFill>
                          <a:schemeClr val="tx1">
                            <a:lumMod val="75000"/>
                            <a:lumOff val="25000"/>
                          </a:schemeClr>
                        </a:solidFill>
                        <a:latin typeface="+mn-lt"/>
                        <a:ea typeface="+mn-ea"/>
                        <a:cs typeface="+mn-ea"/>
                      </a:endParaRPr>
                    </a:p>
                    <a:p>
                      <a:pPr marL="0" indent="-342900" algn="l" defTabSz="914400" rtl="0" eaLnBrk="1" latinLnBrk="0" hangingPunct="1">
                        <a:lnSpc>
                          <a:spcPct val="150000"/>
                        </a:lnSpc>
                        <a:buFont typeface="Arial" pitchFamily="34" charset="0"/>
                        <a:buChar char="•"/>
                      </a:pPr>
                      <a:r>
                        <a:rPr lang="zh-CN" altLang="en-US" sz="1800" b="1" kern="1200" dirty="0">
                          <a:solidFill>
                            <a:schemeClr val="tx1">
                              <a:lumMod val="75000"/>
                              <a:lumOff val="25000"/>
                            </a:schemeClr>
                          </a:solidFill>
                          <a:latin typeface="+mn-lt"/>
                          <a:ea typeface="+mn-ea"/>
                          <a:cs typeface="+mn-ea"/>
                        </a:rPr>
                        <a:t>没有处理高阶交叉特征项</a:t>
                      </a:r>
                    </a:p>
                  </a:txBody>
                  <a:tcPr anchor="ctr">
                    <a:solidFill>
                      <a:schemeClr val="accent5">
                        <a:lumMod val="20000"/>
                        <a:lumOff val="80000"/>
                      </a:schemeClr>
                    </a:solidFill>
                  </a:tcPr>
                </a:tc>
              </a:tr>
              <a:tr h="1080318">
                <a:tc>
                  <a:txBody>
                    <a:bodyPr/>
                    <a:lstStyle/>
                    <a:p>
                      <a:pPr marL="0" marR="0" indent="0" algn="ctr" defTabSz="914400" rtl="0" eaLnBrk="1" fontAlgn="auto" latinLnBrk="0" hangingPunct="1">
                        <a:lnSpc>
                          <a:spcPct val="150000"/>
                        </a:lnSpc>
                        <a:spcBef>
                          <a:spcPts val="0"/>
                        </a:spcBef>
                        <a:spcAft>
                          <a:spcPts val="0"/>
                        </a:spcAft>
                        <a:buClrTx/>
                        <a:buSzTx/>
                        <a:buFontTx/>
                        <a:buNone/>
                      </a:pPr>
                      <a:r>
                        <a:rPr lang="en-US" altLang="zh-CN" sz="1800" b="1" kern="1200" dirty="0">
                          <a:solidFill>
                            <a:schemeClr val="tx1">
                              <a:lumMod val="75000"/>
                              <a:lumOff val="25000"/>
                            </a:schemeClr>
                          </a:solidFill>
                          <a:latin typeface="+mn-lt"/>
                          <a:ea typeface="+mn-ea"/>
                          <a:cs typeface="+mn-ea"/>
                        </a:rPr>
                        <a:t>GBDT+LR</a:t>
                      </a:r>
                      <a:endParaRPr lang="zh-CN" altLang="en-US" sz="1800" b="1" kern="1200" dirty="0">
                        <a:solidFill>
                          <a:schemeClr val="tx1">
                            <a:lumMod val="75000"/>
                            <a:lumOff val="25000"/>
                          </a:schemeClr>
                        </a:solidFill>
                        <a:latin typeface="+mn-lt"/>
                        <a:ea typeface="+mn-ea"/>
                        <a:cs typeface="+mn-ea"/>
                      </a:endParaRPr>
                    </a:p>
                  </a:txBody>
                  <a:tcPr anchor="ctr">
                    <a:solidFill>
                      <a:schemeClr val="accent5">
                        <a:lumMod val="20000"/>
                        <a:lumOff val="80000"/>
                      </a:schemeClr>
                    </a:solidFill>
                  </a:tcPr>
                </a:tc>
                <a:tc vMerge="1">
                  <a:txBody>
                    <a:bodyPr/>
                    <a:lstStyle/>
                    <a:p>
                      <a:endParaRPr lang="zh-CN" altLang="en-US" dirty="0"/>
                    </a:p>
                  </a:txBody>
                  <a:tcPr/>
                </a:tc>
                <a:tc>
                  <a:txBody>
                    <a:bodyPr/>
                    <a:lstStyle/>
                    <a:p>
                      <a:pPr marL="0" algn="l" defTabSz="914400" rtl="0" eaLnBrk="1" latinLnBrk="0" hangingPunct="1">
                        <a:lnSpc>
                          <a:spcPct val="150000"/>
                        </a:lnSpc>
                      </a:pPr>
                      <a:endParaRPr lang="zh-CN" altLang="en-US" sz="1800" b="1" kern="1200" dirty="0">
                        <a:solidFill>
                          <a:schemeClr val="tx1">
                            <a:lumMod val="75000"/>
                            <a:lumOff val="25000"/>
                          </a:schemeClr>
                        </a:solidFill>
                        <a:latin typeface="+mn-lt"/>
                        <a:ea typeface="+mn-ea"/>
                        <a:cs typeface="+mn-ea"/>
                      </a:endParaRPr>
                    </a:p>
                  </a:txBody>
                  <a:tcPr anchor="ctr">
                    <a:solidFill>
                      <a:schemeClr val="accent5">
                        <a:lumMod val="20000"/>
                        <a:lumOff val="80000"/>
                      </a:schemeClr>
                    </a:solidFill>
                  </a:tcPr>
                </a:tc>
              </a:tr>
            </a:tbl>
          </a:graphicData>
        </a:graphic>
      </p:graphicFrame>
      <p:sp>
        <p:nvSpPr>
          <p:cNvPr id="1048888" name="文本框 112"/>
          <p:cNvSpPr txBox="1"/>
          <p:nvPr/>
        </p:nvSpPr>
        <p:spPr>
          <a:xfrm>
            <a:off x="1599299" y="1349851"/>
            <a:ext cx="8993403" cy="904239"/>
          </a:xfrm>
          <a:prstGeom prst="rect">
            <a:avLst/>
          </a:prstGeom>
          <a:noFill/>
        </p:spPr>
        <p:txBody>
          <a:bodyPr wrap="square" rtlCol="0">
            <a:spAutoFit/>
          </a:bodyPr>
          <a:lstStyle/>
          <a:p>
            <a:pPr>
              <a:lnSpc>
                <a:spcPct val="150000"/>
              </a:lnSpc>
            </a:pPr>
            <a:r>
              <a:rPr lang="zh-CN" altLang="en-US" b="1" dirty="0">
                <a:solidFill>
                  <a:schemeClr val="tx1">
                    <a:lumMod val="75000"/>
                    <a:lumOff val="25000"/>
                  </a:schemeClr>
                </a:solidFill>
                <a:cs typeface="+mn-ea"/>
                <a:sym typeface="+mn-lt"/>
              </a:rPr>
              <a:t>结构简单，没有注意力机制、序列模型、强化学习等模型思路，标准的工业界深度学习推荐模型。海量数据背景下，简单的模型结构就能发挥出不俗的作用</a:t>
            </a:r>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97"/>
                                        </p:tgtEl>
                                        <p:attrNameLst>
                                          <p:attrName>style.visibility</p:attrName>
                                        </p:attrNameLst>
                                      </p:cBhvr>
                                      <p:to>
                                        <p:strVal val="visible"/>
                                      </p:to>
                                    </p:set>
                                    <p:anim calcmode="lin" valueType="num">
                                      <p:cBhvr>
                                        <p:cTn id="7" dur="500" fill="hold"/>
                                        <p:tgtEl>
                                          <p:spTgt spid="197"/>
                                        </p:tgtEl>
                                        <p:attrNameLst>
                                          <p:attrName>ppt_w</p:attrName>
                                        </p:attrNameLst>
                                      </p:cBhvr>
                                      <p:tavLst>
                                        <p:tav tm="0">
                                          <p:val>
                                            <p:fltVal val="0"/>
                                          </p:val>
                                        </p:tav>
                                        <p:tav tm="100000">
                                          <p:val>
                                            <p:strVal val="#ppt_w"/>
                                          </p:val>
                                        </p:tav>
                                      </p:tavLst>
                                    </p:anim>
                                    <p:anim calcmode="lin" valueType="num">
                                      <p:cBhvr>
                                        <p:cTn id="8" dur="500" fill="hold"/>
                                        <p:tgtEl>
                                          <p:spTgt spid="197"/>
                                        </p:tgtEl>
                                        <p:attrNameLst>
                                          <p:attrName>ppt_h</p:attrName>
                                        </p:attrNameLst>
                                      </p:cBhvr>
                                      <p:tavLst>
                                        <p:tav tm="0">
                                          <p:val>
                                            <p:fltVal val="0"/>
                                          </p:val>
                                        </p:tav>
                                        <p:tav tm="100000">
                                          <p:val>
                                            <p:strVal val="#ppt_h"/>
                                          </p:val>
                                        </p:tav>
                                      </p:tavLst>
                                    </p:anim>
                                    <p:animEffect transition="in" filter="fade">
                                      <p:cBhvr>
                                        <p:cTn id="9" dur="500"/>
                                        <p:tgtEl>
                                          <p:spTgt spid="197"/>
                                        </p:tgtEl>
                                      </p:cBhvr>
                                    </p:animEffect>
                                  </p:childTnLst>
                                </p:cTn>
                              </p:par>
                              <p:par>
                                <p:cTn id="10" presetID="22" presetClass="entr" presetSubtype="8" fill="hold" nodeType="withEffect">
                                  <p:stCondLst>
                                    <p:cond delay="0"/>
                                  </p:stCondLst>
                                  <p:childTnLst>
                                    <p:set>
                                      <p:cBhvr>
                                        <p:cTn id="11" dur="1" fill="hold">
                                          <p:stCondLst>
                                            <p:cond delay="0"/>
                                          </p:stCondLst>
                                        </p:cTn>
                                        <p:tgtEl>
                                          <p:spTgt spid="196"/>
                                        </p:tgtEl>
                                        <p:attrNameLst>
                                          <p:attrName>style.visibility</p:attrName>
                                        </p:attrNameLst>
                                      </p:cBhvr>
                                      <p:to>
                                        <p:strVal val="visible"/>
                                      </p:to>
                                    </p:set>
                                    <p:animEffect transition="in" filter="wipe(left)">
                                      <p:cBhvr>
                                        <p:cTn id="12" dur="750"/>
                                        <p:tgtEl>
                                          <p:spTgt spid="196"/>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1048888"/>
                                        </p:tgtEl>
                                        <p:attrNameLst>
                                          <p:attrName>style.visibility</p:attrName>
                                        </p:attrNameLst>
                                      </p:cBhvr>
                                      <p:to>
                                        <p:strVal val="visible"/>
                                      </p:to>
                                    </p:set>
                                    <p:animEffect transition="in" filter="fade">
                                      <p:cBhvr>
                                        <p:cTn id="16" dur="500"/>
                                        <p:tgtEl>
                                          <p:spTgt spid="1048888"/>
                                        </p:tgtEl>
                                      </p:cBhvr>
                                    </p:animEffect>
                                  </p:childTnLst>
                                </p:cTn>
                              </p:par>
                              <p:par>
                                <p:cTn id="17" presetID="10" presetClass="entr" presetSubtype="0" fill="hold" nodeType="withEffect">
                                  <p:stCondLst>
                                    <p:cond delay="0"/>
                                  </p:stCondLst>
                                  <p:childTnLst>
                                    <p:set>
                                      <p:cBhvr>
                                        <p:cTn id="18" dur="1" fill="hold">
                                          <p:stCondLst>
                                            <p:cond delay="0"/>
                                          </p:stCondLst>
                                        </p:cTn>
                                        <p:tgtEl>
                                          <p:spTgt spid="4194311"/>
                                        </p:tgtEl>
                                        <p:attrNameLst>
                                          <p:attrName>style.visibility</p:attrName>
                                        </p:attrNameLst>
                                      </p:cBhvr>
                                      <p:to>
                                        <p:strVal val="visible"/>
                                      </p:to>
                                    </p:set>
                                    <p:animEffect transition="in" filter="fade">
                                      <p:cBhvr>
                                        <p:cTn id="19" dur="500"/>
                                        <p:tgtEl>
                                          <p:spTgt spid="41943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8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89" name="矩形 11"/>
          <p:cNvSpPr/>
          <p:nvPr/>
        </p:nvSpPr>
        <p:spPr>
          <a:xfrm>
            <a:off x="-1" y="0"/>
            <a:ext cx="12192000" cy="6858000"/>
          </a:xfrm>
          <a:prstGeom prst="rect">
            <a:avLst/>
          </a:prstGeom>
          <a:pattFill prst="weave">
            <a:fgClr>
              <a:srgbClr val="F5F5F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99" name="组合 121"/>
          <p:cNvGrpSpPr/>
          <p:nvPr/>
        </p:nvGrpSpPr>
        <p:grpSpPr>
          <a:xfrm>
            <a:off x="723900" y="303571"/>
            <a:ext cx="11468099" cy="584775"/>
            <a:chOff x="723900" y="303571"/>
            <a:chExt cx="11468099" cy="584775"/>
          </a:xfrm>
        </p:grpSpPr>
        <p:sp>
          <p:nvSpPr>
            <p:cNvPr id="1048890" name="矩形 7"/>
            <p:cNvSpPr/>
            <p:nvPr/>
          </p:nvSpPr>
          <p:spPr>
            <a:xfrm>
              <a:off x="723900" y="354013"/>
              <a:ext cx="11468099" cy="523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891" name="文本框 9"/>
            <p:cNvSpPr txBox="1"/>
            <p:nvPr/>
          </p:nvSpPr>
          <p:spPr>
            <a:xfrm>
              <a:off x="1098102" y="303571"/>
              <a:ext cx="4126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lang="en-US" altLang="zh-CN" sz="3200" b="1" spc="500" noProof="0" dirty="0">
                  <a:solidFill>
                    <a:schemeClr val="bg1"/>
                  </a:solidFill>
                  <a:cs typeface="+mn-ea"/>
                  <a:sym typeface="+mn-lt"/>
                </a:rPr>
                <a:t>Reference</a:t>
              </a:r>
              <a:endParaRPr kumimoji="0" lang="zh-CN" altLang="en-US" sz="3200" b="1" i="0" u="none" strike="noStrike" kern="1200" cap="none" spc="500" normalizeH="0" baseline="0" noProof="0" dirty="0">
                <a:ln>
                  <a:noFill/>
                </a:ln>
                <a:solidFill>
                  <a:schemeClr val="bg1"/>
                </a:solidFill>
                <a:effectLst/>
                <a:uLnTx/>
                <a:uFillTx/>
                <a:cs typeface="+mn-ea"/>
                <a:sym typeface="+mn-lt"/>
              </a:endParaRPr>
            </a:p>
          </p:txBody>
        </p:sp>
      </p:grpSp>
      <p:grpSp>
        <p:nvGrpSpPr>
          <p:cNvPr id="206" name="组合 31"/>
          <p:cNvGrpSpPr/>
          <p:nvPr/>
        </p:nvGrpSpPr>
        <p:grpSpPr>
          <a:xfrm>
            <a:off x="365347" y="237407"/>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1048902"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lumMod val="75000"/>
                    <a:lumOff val="25000"/>
                  </a:schemeClr>
                </a:solidFill>
                <a:cs typeface="+mn-ea"/>
                <a:sym typeface="+mn-lt"/>
              </a:endParaRPr>
            </a:p>
          </p:txBody>
        </p:sp>
        <p:sp>
          <p:nvSpPr>
            <p:cNvPr id="1048903" name="椭圆 33"/>
            <p:cNvSpPr/>
            <p:nvPr/>
          </p:nvSpPr>
          <p:spPr>
            <a:xfrm>
              <a:off x="392112" y="760413"/>
              <a:ext cx="3825876"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lumMod val="75000"/>
                    <a:lumOff val="25000"/>
                  </a:schemeClr>
                </a:solidFill>
                <a:cs typeface="+mn-ea"/>
                <a:sym typeface="+mn-lt"/>
              </a:endParaRPr>
            </a:p>
          </p:txBody>
        </p:sp>
      </p:grpSp>
      <p:grpSp>
        <p:nvGrpSpPr>
          <p:cNvPr id="7" name="组合 6"/>
          <p:cNvGrpSpPr/>
          <p:nvPr/>
        </p:nvGrpSpPr>
        <p:grpSpPr>
          <a:xfrm>
            <a:off x="1094445" y="852776"/>
            <a:ext cx="10003110" cy="5400772"/>
            <a:chOff x="1098102" y="1183916"/>
            <a:chExt cx="10003110" cy="5400772"/>
          </a:xfrm>
        </p:grpSpPr>
        <p:grpSp>
          <p:nvGrpSpPr>
            <p:cNvPr id="4" name="组合 3"/>
            <p:cNvGrpSpPr/>
            <p:nvPr/>
          </p:nvGrpSpPr>
          <p:grpSpPr>
            <a:xfrm>
              <a:off x="1098102" y="4704833"/>
              <a:ext cx="9973023" cy="787523"/>
              <a:chOff x="1194595" y="1308448"/>
              <a:chExt cx="9973023" cy="787523"/>
            </a:xfrm>
          </p:grpSpPr>
          <p:grpSp>
            <p:nvGrpSpPr>
              <p:cNvPr id="201" name="组合 10"/>
              <p:cNvGrpSpPr/>
              <p:nvPr/>
            </p:nvGrpSpPr>
            <p:grpSpPr>
              <a:xfrm>
                <a:off x="1194595" y="1467453"/>
                <a:ext cx="569167" cy="569167"/>
                <a:chOff x="1098102" y="2082707"/>
                <a:chExt cx="569167" cy="569167"/>
              </a:xfrm>
            </p:grpSpPr>
            <p:sp>
              <p:nvSpPr>
                <p:cNvPr id="1048892" name="i$liḋe-Oval 9"/>
                <p:cNvSpPr/>
                <p:nvPr/>
              </p:nvSpPr>
              <p:spPr>
                <a:xfrm>
                  <a:off x="1098102" y="2082707"/>
                  <a:ext cx="569167" cy="569167"/>
                </a:xfrm>
                <a:prstGeom prst="ellipse">
                  <a:avLst/>
                </a:prstGeom>
                <a:solidFill>
                  <a:schemeClr val="accent5"/>
                </a:solidFill>
                <a:ln>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sz="2400" b="0" i="0" u="none" strike="noStrike" kern="1200" cap="none" spc="0" normalizeH="0" baseline="0" noProof="0">
                    <a:ln>
                      <a:noFill/>
                    </a:ln>
                    <a:solidFill>
                      <a:prstClr val="black"/>
                    </a:solidFill>
                    <a:effectLst/>
                    <a:uLnTx/>
                    <a:uFillTx/>
                    <a:cs typeface="+mn-ea"/>
                    <a:sym typeface="+mn-lt"/>
                  </a:endParaRPr>
                </a:p>
              </p:txBody>
            </p:sp>
            <p:pic>
              <p:nvPicPr>
                <p:cNvPr id="2097189" name="图形 40"/>
                <p:cNvPicPr>
                  <a:picLocks noChangeAspect="1"/>
                </p:cNvPicPr>
                <p:nvPr/>
              </p:nvPicPr>
              <p:blipFill>
                <a:blip r:embed="rId3" cstate="screen"/>
                <a:stretch>
                  <a:fillRect/>
                </a:stretch>
              </p:blipFill>
              <p:spPr>
                <a:xfrm>
                  <a:off x="1230222" y="2204593"/>
                  <a:ext cx="312626" cy="312626"/>
                </a:xfrm>
                <a:prstGeom prst="rect">
                  <a:avLst/>
                </a:prstGeom>
              </p:spPr>
            </p:pic>
          </p:grpSp>
          <p:sp>
            <p:nvSpPr>
              <p:cNvPr id="1048893" name="文本框 112"/>
              <p:cNvSpPr txBox="1"/>
              <p:nvPr/>
            </p:nvSpPr>
            <p:spPr>
              <a:xfrm>
                <a:off x="2174215" y="1308448"/>
                <a:ext cx="8993403" cy="787523"/>
              </a:xfrm>
              <a:prstGeom prst="rect">
                <a:avLst/>
              </a:prstGeom>
              <a:noFill/>
            </p:spPr>
            <p:txBody>
              <a:bodyPr wrap="square" rtlCol="0">
                <a:spAutoFit/>
              </a:bodyPr>
              <a:lstStyle/>
              <a:p>
                <a:pPr>
                  <a:lnSpc>
                    <a:spcPct val="150000"/>
                  </a:lnSpc>
                </a:pPr>
                <a:r>
                  <a:rPr lang="zh-CN" altLang="en-US" sz="1600" b="1" dirty="0">
                    <a:solidFill>
                      <a:schemeClr val="tx1">
                        <a:lumMod val="75000"/>
                        <a:lumOff val="25000"/>
                      </a:schemeClr>
                    </a:solidFill>
                    <a:cs typeface="+mn-ea"/>
                    <a:sym typeface="+mn-lt"/>
                  </a:rPr>
                  <a:t>业界推荐系统必读论文：基于深度学习的推荐模型</a:t>
                </a:r>
                <a:r>
                  <a:rPr lang="en-US" altLang="zh-CN" sz="1600" b="1" dirty="0">
                    <a:solidFill>
                      <a:schemeClr val="tx1">
                        <a:lumMod val="75000"/>
                        <a:lumOff val="25000"/>
                      </a:schemeClr>
                    </a:solidFill>
                    <a:cs typeface="+mn-ea"/>
                    <a:sym typeface="+mn-lt"/>
                  </a:rPr>
                  <a:t>—DLRM https://zhuanlan.zhihu.com/p/94371180</a:t>
                </a:r>
                <a:endParaRPr lang="zh-CN" altLang="en-US" sz="1600" b="1" dirty="0">
                  <a:solidFill>
                    <a:schemeClr val="tx1">
                      <a:lumMod val="75000"/>
                      <a:lumOff val="25000"/>
                    </a:schemeClr>
                  </a:solidFill>
                  <a:cs typeface="+mn-ea"/>
                  <a:sym typeface="+mn-lt"/>
                </a:endParaRPr>
              </a:p>
            </p:txBody>
          </p:sp>
        </p:grpSp>
        <p:grpSp>
          <p:nvGrpSpPr>
            <p:cNvPr id="3" name="组合 2"/>
            <p:cNvGrpSpPr/>
            <p:nvPr/>
          </p:nvGrpSpPr>
          <p:grpSpPr>
            <a:xfrm>
              <a:off x="1098102" y="5797165"/>
              <a:ext cx="10003110" cy="787523"/>
              <a:chOff x="1164507" y="2615588"/>
              <a:chExt cx="10003110" cy="787523"/>
            </a:xfrm>
          </p:grpSpPr>
          <p:sp>
            <p:nvSpPr>
              <p:cNvPr id="1048894" name="文本框 112"/>
              <p:cNvSpPr txBox="1"/>
              <p:nvPr/>
            </p:nvSpPr>
            <p:spPr>
              <a:xfrm>
                <a:off x="2174214" y="2615588"/>
                <a:ext cx="8993403" cy="787523"/>
              </a:xfrm>
              <a:prstGeom prst="rect">
                <a:avLst/>
              </a:prstGeom>
              <a:noFill/>
            </p:spPr>
            <p:txBody>
              <a:bodyPr wrap="square" rtlCol="0">
                <a:spAutoFit/>
              </a:bodyPr>
              <a:lstStyle/>
              <a:p>
                <a:pPr>
                  <a:lnSpc>
                    <a:spcPct val="150000"/>
                  </a:lnSpc>
                </a:pPr>
                <a:r>
                  <a:rPr lang="zh-CN" altLang="en-US" sz="1600" b="1" dirty="0">
                    <a:solidFill>
                      <a:schemeClr val="tx1">
                        <a:lumMod val="75000"/>
                        <a:lumOff val="25000"/>
                      </a:schemeClr>
                    </a:solidFill>
                    <a:cs typeface="+mn-ea"/>
                    <a:sym typeface="+mn-lt"/>
                  </a:rPr>
                  <a:t>从</a:t>
                </a:r>
                <a:r>
                  <a:rPr lang="en-US" altLang="zh-CN" sz="1600" b="1" dirty="0">
                    <a:solidFill>
                      <a:schemeClr val="tx1">
                        <a:lumMod val="75000"/>
                        <a:lumOff val="25000"/>
                      </a:schemeClr>
                    </a:solidFill>
                    <a:cs typeface="+mn-ea"/>
                    <a:sym typeface="+mn-lt"/>
                  </a:rPr>
                  <a:t>Wide and Deep</a:t>
                </a:r>
                <a:r>
                  <a:rPr lang="zh-CN" altLang="en-US" sz="1600" b="1" dirty="0">
                    <a:solidFill>
                      <a:schemeClr val="tx1">
                        <a:lumMod val="75000"/>
                        <a:lumOff val="25000"/>
                      </a:schemeClr>
                    </a:solidFill>
                    <a:cs typeface="+mn-ea"/>
                    <a:sym typeface="+mn-lt"/>
                  </a:rPr>
                  <a:t>、</a:t>
                </a:r>
                <a:r>
                  <a:rPr lang="en-US" altLang="zh-CN" sz="1600" b="1" dirty="0" err="1">
                    <a:solidFill>
                      <a:schemeClr val="tx1">
                        <a:lumMod val="75000"/>
                        <a:lumOff val="25000"/>
                      </a:schemeClr>
                    </a:solidFill>
                    <a:cs typeface="+mn-ea"/>
                    <a:sym typeface="+mn-lt"/>
                  </a:rPr>
                  <a:t>DeepFM</a:t>
                </a:r>
                <a:r>
                  <a:rPr lang="zh-CN" altLang="en-US" sz="1600" b="1" dirty="0">
                    <a:solidFill>
                      <a:schemeClr val="tx1">
                        <a:lumMod val="75000"/>
                        <a:lumOff val="25000"/>
                      </a:schemeClr>
                    </a:solidFill>
                    <a:cs typeface="+mn-ea"/>
                    <a:sym typeface="+mn-lt"/>
                  </a:rPr>
                  <a:t>到</a:t>
                </a:r>
                <a:r>
                  <a:rPr lang="en-US" altLang="zh-CN" sz="1600" b="1" dirty="0">
                    <a:solidFill>
                      <a:schemeClr val="tx1">
                        <a:lumMod val="75000"/>
                        <a:lumOff val="25000"/>
                      </a:schemeClr>
                    </a:solidFill>
                    <a:cs typeface="+mn-ea"/>
                    <a:sym typeface="+mn-lt"/>
                  </a:rPr>
                  <a:t>DLRM</a:t>
                </a:r>
                <a:r>
                  <a:rPr lang="zh-CN" altLang="en-US" sz="1600" b="1" dirty="0">
                    <a:solidFill>
                      <a:schemeClr val="tx1">
                        <a:lumMod val="75000"/>
                        <a:lumOff val="25000"/>
                      </a:schemeClr>
                    </a:solidFill>
                    <a:cs typeface="+mn-ea"/>
                    <a:sym typeface="+mn-lt"/>
                  </a:rPr>
                  <a:t>现代的推荐系统算法研究 </a:t>
                </a:r>
                <a:r>
                  <a:rPr lang="en-US" altLang="zh-CN" sz="1600" b="1" dirty="0">
                    <a:solidFill>
                      <a:schemeClr val="tx1">
                        <a:lumMod val="75000"/>
                        <a:lumOff val="25000"/>
                      </a:schemeClr>
                    </a:solidFill>
                    <a:cs typeface="+mn-ea"/>
                    <a:sym typeface="+mn-lt"/>
                  </a:rPr>
                  <a:t>https://zhuanlan.zhihu.com/p/347041236</a:t>
                </a:r>
                <a:endParaRPr lang="zh-CN" altLang="en-US" sz="1600" b="1" dirty="0">
                  <a:solidFill>
                    <a:schemeClr val="tx1">
                      <a:lumMod val="75000"/>
                      <a:lumOff val="25000"/>
                    </a:schemeClr>
                  </a:solidFill>
                  <a:cs typeface="+mn-ea"/>
                  <a:sym typeface="+mn-lt"/>
                </a:endParaRPr>
              </a:p>
            </p:txBody>
          </p:sp>
          <p:grpSp>
            <p:nvGrpSpPr>
              <p:cNvPr id="203" name="组合 20"/>
              <p:cNvGrpSpPr/>
              <p:nvPr/>
            </p:nvGrpSpPr>
            <p:grpSpPr>
              <a:xfrm>
                <a:off x="1164507" y="2768207"/>
                <a:ext cx="569167" cy="569167"/>
                <a:chOff x="1098102" y="3146530"/>
                <a:chExt cx="569167" cy="569167"/>
              </a:xfrm>
              <a:solidFill>
                <a:schemeClr val="accent5"/>
              </a:solidFill>
            </p:grpSpPr>
            <p:sp>
              <p:nvSpPr>
                <p:cNvPr id="1048896" name="i$liḋe-Oval 12"/>
                <p:cNvSpPr/>
                <p:nvPr/>
              </p:nvSpPr>
              <p:spPr>
                <a:xfrm>
                  <a:off x="1098102" y="3146530"/>
                  <a:ext cx="569167" cy="569167"/>
                </a:xfrm>
                <a:prstGeom prst="ellipse">
                  <a:avLst/>
                </a:prstGeom>
                <a:solidFill>
                  <a:schemeClr val="accent1"/>
                </a:solidFill>
                <a:ln>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sz="2400" b="0" i="0" u="none" strike="noStrike" kern="1200" cap="none" spc="0" normalizeH="0" baseline="0" noProof="0">
                    <a:ln>
                      <a:noFill/>
                    </a:ln>
                    <a:solidFill>
                      <a:prstClr val="black"/>
                    </a:solidFill>
                    <a:effectLst/>
                    <a:uLnTx/>
                    <a:uFillTx/>
                    <a:cs typeface="+mn-ea"/>
                    <a:sym typeface="+mn-lt"/>
                  </a:endParaRPr>
                </a:p>
              </p:txBody>
            </p:sp>
            <p:pic>
              <p:nvPicPr>
                <p:cNvPr id="2097191" name="图形 41"/>
                <p:cNvPicPr>
                  <a:picLocks noChangeAspect="1"/>
                </p:cNvPicPr>
                <p:nvPr/>
              </p:nvPicPr>
              <p:blipFill>
                <a:blip r:embed="rId4" cstate="screen"/>
                <a:stretch>
                  <a:fillRect/>
                </a:stretch>
              </p:blipFill>
              <p:spPr>
                <a:xfrm>
                  <a:off x="1265308" y="3257530"/>
                  <a:ext cx="249183" cy="333413"/>
                </a:xfrm>
                <a:prstGeom prst="rect">
                  <a:avLst/>
                </a:prstGeom>
                <a:grpFill/>
              </p:spPr>
            </p:pic>
          </p:grpSp>
        </p:grpSp>
        <p:grpSp>
          <p:nvGrpSpPr>
            <p:cNvPr id="6" name="组合 5"/>
            <p:cNvGrpSpPr/>
            <p:nvPr/>
          </p:nvGrpSpPr>
          <p:grpSpPr>
            <a:xfrm>
              <a:off x="1098102" y="3764254"/>
              <a:ext cx="10003110" cy="569167"/>
              <a:chOff x="1164506" y="5535819"/>
              <a:chExt cx="10003110" cy="569167"/>
            </a:xfrm>
          </p:grpSpPr>
          <p:grpSp>
            <p:nvGrpSpPr>
              <p:cNvPr id="204" name="组合 24"/>
              <p:cNvGrpSpPr/>
              <p:nvPr/>
            </p:nvGrpSpPr>
            <p:grpSpPr>
              <a:xfrm>
                <a:off x="1164506" y="5535819"/>
                <a:ext cx="569167" cy="569167"/>
                <a:chOff x="1098102" y="5325654"/>
                <a:chExt cx="569167" cy="569167"/>
              </a:xfrm>
            </p:grpSpPr>
            <p:sp>
              <p:nvSpPr>
                <p:cNvPr id="1048897" name="i$liḋe-Oval 6"/>
                <p:cNvSpPr/>
                <p:nvPr/>
              </p:nvSpPr>
              <p:spPr>
                <a:xfrm>
                  <a:off x="1098102" y="5325654"/>
                  <a:ext cx="569167" cy="569167"/>
                </a:xfrm>
                <a:prstGeom prst="ellipse">
                  <a:avLst/>
                </a:prstGeom>
                <a:solidFill>
                  <a:schemeClr val="accent1"/>
                </a:solidFill>
                <a:ln>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sz="2400" b="0" i="0" u="none" strike="noStrike" kern="1200" cap="none" spc="0" normalizeH="0" baseline="0" noProof="0">
                    <a:ln>
                      <a:noFill/>
                    </a:ln>
                    <a:solidFill>
                      <a:prstClr val="black"/>
                    </a:solidFill>
                    <a:effectLst/>
                    <a:uLnTx/>
                    <a:uFillTx/>
                    <a:cs typeface="+mn-ea"/>
                    <a:sym typeface="+mn-lt"/>
                  </a:endParaRPr>
                </a:p>
              </p:txBody>
            </p:sp>
            <p:grpSp>
              <p:nvGrpSpPr>
                <p:cNvPr id="205" name="Group 20"/>
                <p:cNvGrpSpPr/>
                <p:nvPr/>
              </p:nvGrpSpPr>
              <p:grpSpPr>
                <a:xfrm>
                  <a:off x="1220163" y="5453001"/>
                  <a:ext cx="314380" cy="314471"/>
                  <a:chOff x="0" y="4763"/>
                  <a:chExt cx="5500688" cy="5502275"/>
                </a:xfrm>
                <a:solidFill>
                  <a:schemeClr val="bg1"/>
                </a:solidFill>
              </p:grpSpPr>
              <p:sp>
                <p:nvSpPr>
                  <p:cNvPr id="1048898" name="Freeform 5"/>
                  <p:cNvSpPr>
                    <a:spLocks noEditPoints="1"/>
                  </p:cNvSpPr>
                  <p:nvPr/>
                </p:nvSpPr>
                <p:spPr bwMode="auto">
                  <a:xfrm>
                    <a:off x="0" y="4763"/>
                    <a:ext cx="5500688" cy="5502275"/>
                  </a:xfrm>
                  <a:custGeom>
                    <a:avLst/>
                    <a:gdLst>
                      <a:gd name="T0" fmla="*/ 1007 w 1464"/>
                      <a:gd name="T1" fmla="*/ 0 h 1464"/>
                      <a:gd name="T2" fmla="*/ 549 w 1464"/>
                      <a:gd name="T3" fmla="*/ 458 h 1464"/>
                      <a:gd name="T4" fmla="*/ 582 w 1464"/>
                      <a:gd name="T5" fmla="*/ 624 h 1464"/>
                      <a:gd name="T6" fmla="*/ 26 w 1464"/>
                      <a:gd name="T7" fmla="*/ 1179 h 1464"/>
                      <a:gd name="T8" fmla="*/ 0 w 1464"/>
                      <a:gd name="T9" fmla="*/ 1235 h 1464"/>
                      <a:gd name="T10" fmla="*/ 0 w 1464"/>
                      <a:gd name="T11" fmla="*/ 1373 h 1464"/>
                      <a:gd name="T12" fmla="*/ 91 w 1464"/>
                      <a:gd name="T13" fmla="*/ 1464 h 1464"/>
                      <a:gd name="T14" fmla="*/ 229 w 1464"/>
                      <a:gd name="T15" fmla="*/ 1464 h 1464"/>
                      <a:gd name="T16" fmla="*/ 285 w 1464"/>
                      <a:gd name="T17" fmla="*/ 1438 h 1464"/>
                      <a:gd name="T18" fmla="*/ 350 w 1464"/>
                      <a:gd name="T19" fmla="*/ 1373 h 1464"/>
                      <a:gd name="T20" fmla="*/ 458 w 1464"/>
                      <a:gd name="T21" fmla="*/ 1373 h 1464"/>
                      <a:gd name="T22" fmla="*/ 549 w 1464"/>
                      <a:gd name="T23" fmla="*/ 1281 h 1464"/>
                      <a:gd name="T24" fmla="*/ 549 w 1464"/>
                      <a:gd name="T25" fmla="*/ 1190 h 1464"/>
                      <a:gd name="T26" fmla="*/ 641 w 1464"/>
                      <a:gd name="T27" fmla="*/ 1190 h 1464"/>
                      <a:gd name="T28" fmla="*/ 732 w 1464"/>
                      <a:gd name="T29" fmla="*/ 1098 h 1464"/>
                      <a:gd name="T30" fmla="*/ 732 w 1464"/>
                      <a:gd name="T31" fmla="*/ 991 h 1464"/>
                      <a:gd name="T32" fmla="*/ 841 w 1464"/>
                      <a:gd name="T33" fmla="*/ 882 h 1464"/>
                      <a:gd name="T34" fmla="*/ 1007 w 1464"/>
                      <a:gd name="T35" fmla="*/ 915 h 1464"/>
                      <a:gd name="T36" fmla="*/ 1464 w 1464"/>
                      <a:gd name="T37" fmla="*/ 458 h 1464"/>
                      <a:gd name="T38" fmla="*/ 1007 w 1464"/>
                      <a:gd name="T39" fmla="*/ 0 h 1464"/>
                      <a:gd name="T40" fmla="*/ 1007 w 1464"/>
                      <a:gd name="T41" fmla="*/ 824 h 1464"/>
                      <a:gd name="T42" fmla="*/ 822 w 1464"/>
                      <a:gd name="T43" fmla="*/ 772 h 1464"/>
                      <a:gd name="T44" fmla="*/ 806 w 1464"/>
                      <a:gd name="T45" fmla="*/ 787 h 1464"/>
                      <a:gd name="T46" fmla="*/ 755 w 1464"/>
                      <a:gd name="T47" fmla="*/ 839 h 1464"/>
                      <a:gd name="T48" fmla="*/ 667 w 1464"/>
                      <a:gd name="T49" fmla="*/ 926 h 1464"/>
                      <a:gd name="T50" fmla="*/ 641 w 1464"/>
                      <a:gd name="T51" fmla="*/ 991 h 1464"/>
                      <a:gd name="T52" fmla="*/ 641 w 1464"/>
                      <a:gd name="T53" fmla="*/ 1098 h 1464"/>
                      <a:gd name="T54" fmla="*/ 549 w 1464"/>
                      <a:gd name="T55" fmla="*/ 1098 h 1464"/>
                      <a:gd name="T56" fmla="*/ 458 w 1464"/>
                      <a:gd name="T57" fmla="*/ 1190 h 1464"/>
                      <a:gd name="T58" fmla="*/ 458 w 1464"/>
                      <a:gd name="T59" fmla="*/ 1281 h 1464"/>
                      <a:gd name="T60" fmla="*/ 350 w 1464"/>
                      <a:gd name="T61" fmla="*/ 1281 h 1464"/>
                      <a:gd name="T62" fmla="*/ 286 w 1464"/>
                      <a:gd name="T63" fmla="*/ 1308 h 1464"/>
                      <a:gd name="T64" fmla="*/ 221 w 1464"/>
                      <a:gd name="T65" fmla="*/ 1373 h 1464"/>
                      <a:gd name="T66" fmla="*/ 92 w 1464"/>
                      <a:gd name="T67" fmla="*/ 1373 h 1464"/>
                      <a:gd name="T68" fmla="*/ 92 w 1464"/>
                      <a:gd name="T69" fmla="*/ 1242 h 1464"/>
                      <a:gd name="T70" fmla="*/ 625 w 1464"/>
                      <a:gd name="T71" fmla="*/ 709 h 1464"/>
                      <a:gd name="T72" fmla="*/ 625 w 1464"/>
                      <a:gd name="T73" fmla="*/ 710 h 1464"/>
                      <a:gd name="T74" fmla="*/ 692 w 1464"/>
                      <a:gd name="T75" fmla="*/ 642 h 1464"/>
                      <a:gd name="T76" fmla="*/ 641 w 1464"/>
                      <a:gd name="T77" fmla="*/ 458 h 1464"/>
                      <a:gd name="T78" fmla="*/ 1007 w 1464"/>
                      <a:gd name="T79" fmla="*/ 92 h 1464"/>
                      <a:gd name="T80" fmla="*/ 1373 w 1464"/>
                      <a:gd name="T81" fmla="*/ 458 h 1464"/>
                      <a:gd name="T82" fmla="*/ 1007 w 1464"/>
                      <a:gd name="T83" fmla="*/ 824 h 1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64" h="1464">
                        <a:moveTo>
                          <a:pt x="1007" y="0"/>
                        </a:moveTo>
                        <a:cubicBezTo>
                          <a:pt x="754" y="0"/>
                          <a:pt x="549" y="205"/>
                          <a:pt x="549" y="458"/>
                        </a:cubicBezTo>
                        <a:cubicBezTo>
                          <a:pt x="549" y="516"/>
                          <a:pt x="561" y="572"/>
                          <a:pt x="582" y="624"/>
                        </a:cubicBezTo>
                        <a:cubicBezTo>
                          <a:pt x="26" y="1179"/>
                          <a:pt x="26" y="1179"/>
                          <a:pt x="26" y="1179"/>
                        </a:cubicBezTo>
                        <a:cubicBezTo>
                          <a:pt x="10" y="1195"/>
                          <a:pt x="0" y="1211"/>
                          <a:pt x="0" y="1235"/>
                        </a:cubicBezTo>
                        <a:cubicBezTo>
                          <a:pt x="0" y="1373"/>
                          <a:pt x="0" y="1373"/>
                          <a:pt x="0" y="1373"/>
                        </a:cubicBezTo>
                        <a:cubicBezTo>
                          <a:pt x="0" y="1422"/>
                          <a:pt x="42" y="1464"/>
                          <a:pt x="91" y="1464"/>
                        </a:cubicBezTo>
                        <a:cubicBezTo>
                          <a:pt x="229" y="1464"/>
                          <a:pt x="229" y="1464"/>
                          <a:pt x="229" y="1464"/>
                        </a:cubicBezTo>
                        <a:cubicBezTo>
                          <a:pt x="253" y="1464"/>
                          <a:pt x="269" y="1454"/>
                          <a:pt x="285" y="1438"/>
                        </a:cubicBezTo>
                        <a:cubicBezTo>
                          <a:pt x="350" y="1373"/>
                          <a:pt x="350" y="1373"/>
                          <a:pt x="350" y="1373"/>
                        </a:cubicBezTo>
                        <a:cubicBezTo>
                          <a:pt x="458" y="1373"/>
                          <a:pt x="458" y="1373"/>
                          <a:pt x="458" y="1373"/>
                        </a:cubicBezTo>
                        <a:cubicBezTo>
                          <a:pt x="508" y="1373"/>
                          <a:pt x="549" y="1332"/>
                          <a:pt x="549" y="1281"/>
                        </a:cubicBezTo>
                        <a:cubicBezTo>
                          <a:pt x="549" y="1190"/>
                          <a:pt x="549" y="1190"/>
                          <a:pt x="549" y="1190"/>
                        </a:cubicBezTo>
                        <a:cubicBezTo>
                          <a:pt x="641" y="1190"/>
                          <a:pt x="641" y="1190"/>
                          <a:pt x="641" y="1190"/>
                        </a:cubicBezTo>
                        <a:cubicBezTo>
                          <a:pt x="691" y="1190"/>
                          <a:pt x="732" y="1149"/>
                          <a:pt x="732" y="1098"/>
                        </a:cubicBezTo>
                        <a:cubicBezTo>
                          <a:pt x="732" y="991"/>
                          <a:pt x="732" y="991"/>
                          <a:pt x="732" y="991"/>
                        </a:cubicBezTo>
                        <a:cubicBezTo>
                          <a:pt x="841" y="882"/>
                          <a:pt x="841" y="882"/>
                          <a:pt x="841" y="882"/>
                        </a:cubicBezTo>
                        <a:cubicBezTo>
                          <a:pt x="892" y="903"/>
                          <a:pt x="948" y="915"/>
                          <a:pt x="1007" y="915"/>
                        </a:cubicBezTo>
                        <a:cubicBezTo>
                          <a:pt x="1259" y="915"/>
                          <a:pt x="1464" y="710"/>
                          <a:pt x="1464" y="458"/>
                        </a:cubicBezTo>
                        <a:cubicBezTo>
                          <a:pt x="1464" y="205"/>
                          <a:pt x="1259" y="0"/>
                          <a:pt x="1007" y="0"/>
                        </a:cubicBezTo>
                        <a:close/>
                        <a:moveTo>
                          <a:pt x="1007" y="824"/>
                        </a:moveTo>
                        <a:cubicBezTo>
                          <a:pt x="939" y="824"/>
                          <a:pt x="876" y="804"/>
                          <a:pt x="822" y="772"/>
                        </a:cubicBezTo>
                        <a:cubicBezTo>
                          <a:pt x="806" y="787"/>
                          <a:pt x="806" y="787"/>
                          <a:pt x="806" y="787"/>
                        </a:cubicBezTo>
                        <a:cubicBezTo>
                          <a:pt x="755" y="839"/>
                          <a:pt x="755" y="839"/>
                          <a:pt x="755" y="839"/>
                        </a:cubicBezTo>
                        <a:cubicBezTo>
                          <a:pt x="667" y="926"/>
                          <a:pt x="667" y="926"/>
                          <a:pt x="667" y="926"/>
                        </a:cubicBezTo>
                        <a:cubicBezTo>
                          <a:pt x="650" y="943"/>
                          <a:pt x="641" y="967"/>
                          <a:pt x="641" y="991"/>
                        </a:cubicBezTo>
                        <a:cubicBezTo>
                          <a:pt x="641" y="1098"/>
                          <a:pt x="641" y="1098"/>
                          <a:pt x="641" y="1098"/>
                        </a:cubicBezTo>
                        <a:cubicBezTo>
                          <a:pt x="549" y="1098"/>
                          <a:pt x="549" y="1098"/>
                          <a:pt x="549" y="1098"/>
                        </a:cubicBezTo>
                        <a:cubicBezTo>
                          <a:pt x="499" y="1098"/>
                          <a:pt x="458" y="1139"/>
                          <a:pt x="458" y="1190"/>
                        </a:cubicBezTo>
                        <a:cubicBezTo>
                          <a:pt x="458" y="1281"/>
                          <a:pt x="458" y="1281"/>
                          <a:pt x="458" y="1281"/>
                        </a:cubicBezTo>
                        <a:cubicBezTo>
                          <a:pt x="350" y="1281"/>
                          <a:pt x="350" y="1281"/>
                          <a:pt x="350" y="1281"/>
                        </a:cubicBezTo>
                        <a:cubicBezTo>
                          <a:pt x="326" y="1281"/>
                          <a:pt x="303" y="1291"/>
                          <a:pt x="286" y="1308"/>
                        </a:cubicBezTo>
                        <a:cubicBezTo>
                          <a:pt x="221" y="1373"/>
                          <a:pt x="221" y="1373"/>
                          <a:pt x="221" y="1373"/>
                        </a:cubicBezTo>
                        <a:cubicBezTo>
                          <a:pt x="92" y="1373"/>
                          <a:pt x="92" y="1373"/>
                          <a:pt x="92" y="1373"/>
                        </a:cubicBezTo>
                        <a:cubicBezTo>
                          <a:pt x="92" y="1242"/>
                          <a:pt x="92" y="1242"/>
                          <a:pt x="92" y="1242"/>
                        </a:cubicBezTo>
                        <a:cubicBezTo>
                          <a:pt x="625" y="709"/>
                          <a:pt x="625" y="709"/>
                          <a:pt x="625" y="709"/>
                        </a:cubicBezTo>
                        <a:cubicBezTo>
                          <a:pt x="625" y="709"/>
                          <a:pt x="625" y="709"/>
                          <a:pt x="625" y="710"/>
                        </a:cubicBezTo>
                        <a:cubicBezTo>
                          <a:pt x="692" y="642"/>
                          <a:pt x="692" y="642"/>
                          <a:pt x="692" y="642"/>
                        </a:cubicBezTo>
                        <a:cubicBezTo>
                          <a:pt x="660" y="588"/>
                          <a:pt x="641" y="525"/>
                          <a:pt x="641" y="458"/>
                        </a:cubicBezTo>
                        <a:cubicBezTo>
                          <a:pt x="641" y="255"/>
                          <a:pt x="805" y="92"/>
                          <a:pt x="1007" y="92"/>
                        </a:cubicBezTo>
                        <a:cubicBezTo>
                          <a:pt x="1209" y="92"/>
                          <a:pt x="1373" y="255"/>
                          <a:pt x="1373" y="458"/>
                        </a:cubicBezTo>
                        <a:cubicBezTo>
                          <a:pt x="1373" y="660"/>
                          <a:pt x="1209" y="824"/>
                          <a:pt x="1007" y="82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pPr>
                    <a:endParaRPr kumimoji="0" lang="id-ID" sz="1800" b="0" i="0" u="none" strike="noStrike" kern="0" cap="none" spc="0" normalizeH="0" baseline="0" noProof="0">
                      <a:ln>
                        <a:noFill/>
                      </a:ln>
                      <a:solidFill>
                        <a:prstClr val="black"/>
                      </a:solidFill>
                      <a:effectLst/>
                      <a:uLnTx/>
                      <a:uFillTx/>
                      <a:cs typeface="+mn-ea"/>
                      <a:sym typeface="+mn-lt"/>
                    </a:endParaRPr>
                  </a:p>
                </p:txBody>
              </p:sp>
              <p:sp>
                <p:nvSpPr>
                  <p:cNvPr id="1048899" name="Freeform 6"/>
                  <p:cNvSpPr>
                    <a:spLocks noEditPoints="1"/>
                  </p:cNvSpPr>
                  <p:nvPr/>
                </p:nvSpPr>
                <p:spPr bwMode="auto">
                  <a:xfrm>
                    <a:off x="3436938" y="685801"/>
                    <a:ext cx="1374775" cy="1390650"/>
                  </a:xfrm>
                  <a:custGeom>
                    <a:avLst/>
                    <a:gdLst>
                      <a:gd name="T0" fmla="*/ 358 w 366"/>
                      <a:gd name="T1" fmla="*/ 196 h 370"/>
                      <a:gd name="T2" fmla="*/ 172 w 366"/>
                      <a:gd name="T3" fmla="*/ 10 h 370"/>
                      <a:gd name="T4" fmla="*/ 132 w 366"/>
                      <a:gd name="T5" fmla="*/ 5 h 370"/>
                      <a:gd name="T6" fmla="*/ 3 w 366"/>
                      <a:gd name="T7" fmla="*/ 134 h 370"/>
                      <a:gd name="T8" fmla="*/ 0 w 366"/>
                      <a:gd name="T9" fmla="*/ 149 h 370"/>
                      <a:gd name="T10" fmla="*/ 8 w 366"/>
                      <a:gd name="T11" fmla="*/ 174 h 370"/>
                      <a:gd name="T12" fmla="*/ 194 w 366"/>
                      <a:gd name="T13" fmla="*/ 360 h 370"/>
                      <a:gd name="T14" fmla="*/ 234 w 366"/>
                      <a:gd name="T15" fmla="*/ 366 h 370"/>
                      <a:gd name="T16" fmla="*/ 364 w 366"/>
                      <a:gd name="T17" fmla="*/ 236 h 370"/>
                      <a:gd name="T18" fmla="*/ 366 w 366"/>
                      <a:gd name="T19" fmla="*/ 222 h 370"/>
                      <a:gd name="T20" fmla="*/ 358 w 366"/>
                      <a:gd name="T21" fmla="*/ 196 h 370"/>
                      <a:gd name="T22" fmla="*/ 221 w 366"/>
                      <a:gd name="T23" fmla="*/ 323 h 370"/>
                      <a:gd name="T24" fmla="*/ 46 w 366"/>
                      <a:gd name="T25" fmla="*/ 149 h 370"/>
                      <a:gd name="T26" fmla="*/ 146 w 366"/>
                      <a:gd name="T27" fmla="*/ 48 h 370"/>
                      <a:gd name="T28" fmla="*/ 320 w 366"/>
                      <a:gd name="T29" fmla="*/ 222 h 370"/>
                      <a:gd name="T30" fmla="*/ 221 w 366"/>
                      <a:gd name="T31" fmla="*/ 32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6" h="370">
                        <a:moveTo>
                          <a:pt x="358" y="196"/>
                        </a:moveTo>
                        <a:cubicBezTo>
                          <a:pt x="306" y="125"/>
                          <a:pt x="244" y="62"/>
                          <a:pt x="172" y="10"/>
                        </a:cubicBezTo>
                        <a:cubicBezTo>
                          <a:pt x="161" y="2"/>
                          <a:pt x="146" y="0"/>
                          <a:pt x="132" y="5"/>
                        </a:cubicBezTo>
                        <a:cubicBezTo>
                          <a:pt x="68" y="27"/>
                          <a:pt x="25" y="71"/>
                          <a:pt x="3" y="134"/>
                        </a:cubicBezTo>
                        <a:cubicBezTo>
                          <a:pt x="1" y="139"/>
                          <a:pt x="0" y="144"/>
                          <a:pt x="0" y="149"/>
                        </a:cubicBezTo>
                        <a:cubicBezTo>
                          <a:pt x="0" y="158"/>
                          <a:pt x="3" y="167"/>
                          <a:pt x="8" y="174"/>
                        </a:cubicBezTo>
                        <a:cubicBezTo>
                          <a:pt x="60" y="246"/>
                          <a:pt x="122" y="308"/>
                          <a:pt x="194" y="360"/>
                        </a:cubicBezTo>
                        <a:cubicBezTo>
                          <a:pt x="206" y="368"/>
                          <a:pt x="221" y="370"/>
                          <a:pt x="234" y="366"/>
                        </a:cubicBezTo>
                        <a:cubicBezTo>
                          <a:pt x="298" y="343"/>
                          <a:pt x="341" y="300"/>
                          <a:pt x="364" y="236"/>
                        </a:cubicBezTo>
                        <a:cubicBezTo>
                          <a:pt x="365" y="232"/>
                          <a:pt x="366" y="227"/>
                          <a:pt x="366" y="222"/>
                        </a:cubicBezTo>
                        <a:cubicBezTo>
                          <a:pt x="366" y="213"/>
                          <a:pt x="363" y="204"/>
                          <a:pt x="358" y="196"/>
                        </a:cubicBezTo>
                        <a:close/>
                        <a:moveTo>
                          <a:pt x="221" y="323"/>
                        </a:moveTo>
                        <a:cubicBezTo>
                          <a:pt x="153" y="274"/>
                          <a:pt x="94" y="215"/>
                          <a:pt x="46" y="149"/>
                        </a:cubicBezTo>
                        <a:cubicBezTo>
                          <a:pt x="63" y="99"/>
                          <a:pt x="97" y="66"/>
                          <a:pt x="146" y="48"/>
                        </a:cubicBezTo>
                        <a:cubicBezTo>
                          <a:pt x="213" y="96"/>
                          <a:pt x="272" y="155"/>
                          <a:pt x="320" y="222"/>
                        </a:cubicBezTo>
                        <a:cubicBezTo>
                          <a:pt x="302" y="272"/>
                          <a:pt x="269" y="305"/>
                          <a:pt x="221" y="32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pPr>
                    <a:endParaRPr kumimoji="0" lang="id-ID" sz="1800" b="0" i="0" u="none" strike="noStrike" kern="0" cap="none" spc="0" normalizeH="0" baseline="0" noProof="0">
                      <a:ln>
                        <a:noFill/>
                      </a:ln>
                      <a:solidFill>
                        <a:prstClr val="black"/>
                      </a:solidFill>
                      <a:effectLst/>
                      <a:uLnTx/>
                      <a:uFillTx/>
                      <a:cs typeface="+mn-ea"/>
                      <a:sym typeface="+mn-lt"/>
                    </a:endParaRPr>
                  </a:p>
                </p:txBody>
              </p:sp>
            </p:grpSp>
          </p:grpSp>
          <p:sp>
            <p:nvSpPr>
              <p:cNvPr id="1048900" name="文本框 112"/>
              <p:cNvSpPr txBox="1"/>
              <p:nvPr/>
            </p:nvSpPr>
            <p:spPr>
              <a:xfrm>
                <a:off x="2174213" y="5590948"/>
                <a:ext cx="8993403" cy="418191"/>
              </a:xfrm>
              <a:prstGeom prst="rect">
                <a:avLst/>
              </a:prstGeom>
              <a:noFill/>
            </p:spPr>
            <p:txBody>
              <a:bodyPr wrap="square" rtlCol="0">
                <a:spAutoFit/>
              </a:bodyPr>
              <a:lstStyle/>
              <a:p>
                <a:pPr>
                  <a:lnSpc>
                    <a:spcPct val="150000"/>
                  </a:lnSpc>
                </a:pPr>
                <a:r>
                  <a:rPr lang="en-US" altLang="zh-CN" sz="1600" b="1" dirty="0">
                    <a:solidFill>
                      <a:schemeClr val="tx1">
                        <a:lumMod val="75000"/>
                        <a:lumOff val="25000"/>
                      </a:schemeClr>
                    </a:solidFill>
                    <a:cs typeface="+mn-ea"/>
                    <a:sym typeface="+mn-lt"/>
                  </a:rPr>
                  <a:t>《</a:t>
                </a:r>
                <a:r>
                  <a:rPr lang="zh-CN" altLang="en-US" sz="1600" b="1" dirty="0">
                    <a:solidFill>
                      <a:schemeClr val="tx1">
                        <a:lumMod val="75000"/>
                        <a:lumOff val="25000"/>
                      </a:schemeClr>
                    </a:solidFill>
                    <a:cs typeface="+mn-ea"/>
                    <a:sym typeface="+mn-lt"/>
                  </a:rPr>
                  <a:t>深度学习推荐系统</a:t>
                </a:r>
                <a:r>
                  <a:rPr lang="en-US" altLang="zh-CN" sz="1600" b="1" dirty="0">
                    <a:solidFill>
                      <a:schemeClr val="tx1">
                        <a:lumMod val="75000"/>
                        <a:lumOff val="25000"/>
                      </a:schemeClr>
                    </a:solidFill>
                    <a:cs typeface="+mn-ea"/>
                    <a:sym typeface="+mn-lt"/>
                  </a:rPr>
                  <a:t>》——</a:t>
                </a:r>
                <a:r>
                  <a:rPr lang="zh-CN" altLang="en-US" sz="1600" b="1" dirty="0">
                    <a:solidFill>
                      <a:schemeClr val="tx1">
                        <a:lumMod val="75000"/>
                        <a:lumOff val="25000"/>
                      </a:schemeClr>
                    </a:solidFill>
                    <a:cs typeface="+mn-ea"/>
                    <a:sym typeface="+mn-lt"/>
                  </a:rPr>
                  <a:t>王喆</a:t>
                </a:r>
              </a:p>
            </p:txBody>
          </p:sp>
        </p:grpSp>
        <p:grpSp>
          <p:nvGrpSpPr>
            <p:cNvPr id="5" name="组合 4"/>
            <p:cNvGrpSpPr/>
            <p:nvPr/>
          </p:nvGrpSpPr>
          <p:grpSpPr>
            <a:xfrm>
              <a:off x="1098102" y="1183916"/>
              <a:ext cx="9995898" cy="1156855"/>
              <a:chOff x="1171720" y="3998943"/>
              <a:chExt cx="9995898" cy="1156855"/>
            </a:xfrm>
          </p:grpSpPr>
          <p:grpSp>
            <p:nvGrpSpPr>
              <p:cNvPr id="202" name="组合 16"/>
              <p:cNvGrpSpPr/>
              <p:nvPr/>
            </p:nvGrpSpPr>
            <p:grpSpPr>
              <a:xfrm>
                <a:off x="1171720" y="4365361"/>
                <a:ext cx="569167" cy="569167"/>
                <a:chOff x="1098102" y="4240059"/>
                <a:chExt cx="569167" cy="569167"/>
              </a:xfrm>
              <a:solidFill>
                <a:schemeClr val="accent1"/>
              </a:solidFill>
            </p:grpSpPr>
            <p:sp>
              <p:nvSpPr>
                <p:cNvPr id="1048895" name="i$liḋe-Oval 3"/>
                <p:cNvSpPr/>
                <p:nvPr/>
              </p:nvSpPr>
              <p:spPr>
                <a:xfrm>
                  <a:off x="1098102" y="4240059"/>
                  <a:ext cx="569167" cy="569167"/>
                </a:xfrm>
                <a:prstGeom prst="ellipse">
                  <a:avLst/>
                </a:prstGeom>
                <a:grpFill/>
                <a:ln>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sz="2400" b="0" i="0" u="none" strike="noStrike" kern="1200" cap="none" spc="0" normalizeH="0" baseline="0" noProof="0">
                    <a:ln>
                      <a:noFill/>
                    </a:ln>
                    <a:solidFill>
                      <a:prstClr val="black"/>
                    </a:solidFill>
                    <a:effectLst/>
                    <a:uLnTx/>
                    <a:uFillTx/>
                    <a:cs typeface="+mn-ea"/>
                    <a:sym typeface="+mn-lt"/>
                  </a:endParaRPr>
                </a:p>
              </p:txBody>
            </p:sp>
            <p:pic>
              <p:nvPicPr>
                <p:cNvPr id="2097190" name="图形 39"/>
                <p:cNvPicPr>
                  <a:picLocks noChangeAspect="1"/>
                </p:cNvPicPr>
                <p:nvPr/>
              </p:nvPicPr>
              <p:blipFill>
                <a:blip r:embed="rId5" cstate="screen"/>
                <a:stretch>
                  <a:fillRect/>
                </a:stretch>
              </p:blipFill>
              <p:spPr>
                <a:xfrm>
                  <a:off x="1251454" y="4381846"/>
                  <a:ext cx="273498" cy="273498"/>
                </a:xfrm>
                <a:prstGeom prst="rect">
                  <a:avLst/>
                </a:prstGeom>
                <a:grpFill/>
              </p:spPr>
            </p:pic>
          </p:grpSp>
          <p:sp>
            <p:nvSpPr>
              <p:cNvPr id="1048901" name="文本框 112"/>
              <p:cNvSpPr txBox="1"/>
              <p:nvPr/>
            </p:nvSpPr>
            <p:spPr>
              <a:xfrm>
                <a:off x="2174215" y="3998943"/>
                <a:ext cx="8993403" cy="1156855"/>
              </a:xfrm>
              <a:prstGeom prst="rect">
                <a:avLst/>
              </a:prstGeom>
              <a:noFill/>
            </p:spPr>
            <p:txBody>
              <a:bodyPr wrap="square" rtlCol="0">
                <a:spAutoFit/>
              </a:bodyPr>
              <a:lstStyle/>
              <a:p>
                <a:pPr>
                  <a:lnSpc>
                    <a:spcPct val="150000"/>
                  </a:lnSpc>
                </a:pPr>
                <a:r>
                  <a:rPr lang="en-US" altLang="zh-CN" sz="1600" b="1" dirty="0" err="1">
                    <a:solidFill>
                      <a:schemeClr val="tx1">
                        <a:lumMod val="75000"/>
                        <a:lumOff val="25000"/>
                      </a:schemeClr>
                    </a:solidFill>
                    <a:cs typeface="+mn-ea"/>
                  </a:rPr>
                  <a:t>Naumov</a:t>
                </a:r>
                <a:r>
                  <a:rPr lang="en-US" altLang="zh-CN" sz="1600" b="1" dirty="0">
                    <a:solidFill>
                      <a:schemeClr val="tx1">
                        <a:lumMod val="75000"/>
                        <a:lumOff val="25000"/>
                      </a:schemeClr>
                    </a:solidFill>
                    <a:cs typeface="+mn-ea"/>
                  </a:rPr>
                  <a:t> M, </a:t>
                </a:r>
                <a:r>
                  <a:rPr lang="en-US" altLang="zh-CN" sz="1600" b="1" dirty="0" err="1">
                    <a:solidFill>
                      <a:schemeClr val="tx1">
                        <a:lumMod val="75000"/>
                        <a:lumOff val="25000"/>
                      </a:schemeClr>
                    </a:solidFill>
                    <a:cs typeface="+mn-ea"/>
                  </a:rPr>
                  <a:t>Mudigere</a:t>
                </a:r>
                <a:r>
                  <a:rPr lang="en-US" altLang="zh-CN" sz="1600" b="1" dirty="0">
                    <a:solidFill>
                      <a:schemeClr val="tx1">
                        <a:lumMod val="75000"/>
                        <a:lumOff val="25000"/>
                      </a:schemeClr>
                    </a:solidFill>
                    <a:cs typeface="+mn-ea"/>
                  </a:rPr>
                  <a:t> D, Shi H J M, et al. Deep learning recommendation model for personalization and recommendation systems[J]. </a:t>
                </a:r>
                <a:r>
                  <a:rPr lang="en-US" altLang="zh-CN" sz="1600" b="1" dirty="0" err="1">
                    <a:solidFill>
                      <a:schemeClr val="tx1">
                        <a:lumMod val="75000"/>
                        <a:lumOff val="25000"/>
                      </a:schemeClr>
                    </a:solidFill>
                    <a:cs typeface="+mn-ea"/>
                  </a:rPr>
                  <a:t>arXiv</a:t>
                </a:r>
                <a:r>
                  <a:rPr lang="en-US" altLang="zh-CN" sz="1600" b="1" dirty="0">
                    <a:solidFill>
                      <a:schemeClr val="tx1">
                        <a:lumMod val="75000"/>
                        <a:lumOff val="25000"/>
                      </a:schemeClr>
                    </a:solidFill>
                    <a:cs typeface="+mn-ea"/>
                  </a:rPr>
                  <a:t> preprint arXiv:1906.00091, 2019</a:t>
                </a:r>
                <a:r>
                  <a:rPr lang="en-US" altLang="zh-CN" sz="1600" b="1" dirty="0">
                    <a:solidFill>
                      <a:schemeClr val="tx1">
                        <a:lumMod val="75000"/>
                        <a:lumOff val="25000"/>
                      </a:schemeClr>
                    </a:solidFill>
                    <a:cs typeface="+mn-ea"/>
                  </a:rPr>
                  <a:t>. </a:t>
                </a:r>
                <a:endParaRPr lang="en-US" altLang="zh-CN" sz="1600" b="1" dirty="0">
                  <a:solidFill>
                    <a:schemeClr val="tx1">
                      <a:lumMod val="75000"/>
                      <a:lumOff val="25000"/>
                    </a:schemeClr>
                  </a:solidFill>
                  <a:cs typeface="+mn-ea"/>
                  <a:sym typeface="+mn-lt"/>
                </a:endParaRPr>
              </a:p>
            </p:txBody>
          </p:sp>
        </p:grpSp>
        <p:grpSp>
          <p:nvGrpSpPr>
            <p:cNvPr id="2" name="组合 1"/>
            <p:cNvGrpSpPr/>
            <p:nvPr/>
          </p:nvGrpSpPr>
          <p:grpSpPr>
            <a:xfrm>
              <a:off x="1098102" y="2572652"/>
              <a:ext cx="10003110" cy="1156855"/>
              <a:chOff x="1316907" y="2767988"/>
              <a:chExt cx="10003110" cy="1156855"/>
            </a:xfrm>
          </p:grpSpPr>
          <p:sp>
            <p:nvSpPr>
              <p:cNvPr id="31" name="文本框 112"/>
              <p:cNvSpPr txBox="1"/>
              <p:nvPr/>
            </p:nvSpPr>
            <p:spPr>
              <a:xfrm>
                <a:off x="2326614" y="2767988"/>
                <a:ext cx="8993403" cy="1156855"/>
              </a:xfrm>
              <a:prstGeom prst="rect">
                <a:avLst/>
              </a:prstGeom>
              <a:noFill/>
            </p:spPr>
            <p:txBody>
              <a:bodyPr wrap="square" rtlCol="0">
                <a:spAutoFit/>
              </a:bodyPr>
              <a:lstStyle/>
              <a:p>
                <a:pPr>
                  <a:lnSpc>
                    <a:spcPct val="150000"/>
                  </a:lnSpc>
                </a:pPr>
                <a:r>
                  <a:rPr lang="en-US" altLang="zh-CN" sz="1600" b="1" dirty="0">
                    <a:solidFill>
                      <a:schemeClr val="tx1">
                        <a:lumMod val="75000"/>
                        <a:lumOff val="25000"/>
                      </a:schemeClr>
                    </a:solidFill>
                    <a:cs typeface="+mn-ea"/>
                  </a:rPr>
                  <a:t>He X, Pan J, Jin O, et al. Practical lessons from predicting clicks on ads at </a:t>
                </a:r>
                <a:r>
                  <a:rPr lang="en-US" altLang="zh-CN" sz="1600" b="1" dirty="0" err="1">
                    <a:solidFill>
                      <a:schemeClr val="tx1">
                        <a:lumMod val="75000"/>
                        <a:lumOff val="25000"/>
                      </a:schemeClr>
                    </a:solidFill>
                    <a:cs typeface="+mn-ea"/>
                  </a:rPr>
                  <a:t>facebook</a:t>
                </a:r>
                <a:r>
                  <a:rPr lang="en-US" altLang="zh-CN" sz="1600" b="1" dirty="0">
                    <a:solidFill>
                      <a:schemeClr val="tx1">
                        <a:lumMod val="75000"/>
                        <a:lumOff val="25000"/>
                      </a:schemeClr>
                    </a:solidFill>
                    <a:cs typeface="+mn-ea"/>
                  </a:rPr>
                  <a:t>[C]//Proceedings of the Eighth International Workshop on Data Mining for Online Advertising. 2014: 1-9.</a:t>
                </a:r>
                <a:endParaRPr lang="en-US" altLang="zh-CN" sz="1600" b="1" dirty="0">
                  <a:solidFill>
                    <a:schemeClr val="tx1">
                      <a:lumMod val="75000"/>
                      <a:lumOff val="25000"/>
                    </a:schemeClr>
                  </a:solidFill>
                  <a:cs typeface="+mn-ea"/>
                  <a:sym typeface="+mn-lt"/>
                </a:endParaRPr>
              </a:p>
            </p:txBody>
          </p:sp>
          <p:sp>
            <p:nvSpPr>
              <p:cNvPr id="32" name="i$liḋe-Oval 12"/>
              <p:cNvSpPr/>
              <p:nvPr/>
            </p:nvSpPr>
            <p:spPr>
              <a:xfrm>
                <a:off x="1316907" y="2920607"/>
                <a:ext cx="569167" cy="569167"/>
              </a:xfrm>
              <a:prstGeom prst="ellipse">
                <a:avLst/>
              </a:prstGeom>
              <a:solidFill>
                <a:schemeClr val="accent5"/>
              </a:solidFill>
              <a:ln>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sz="2400" b="0" i="0" u="none" strike="noStrike" kern="1200" cap="none" spc="0" normalizeH="0" baseline="0" noProof="0">
                  <a:ln>
                    <a:noFill/>
                  </a:ln>
                  <a:solidFill>
                    <a:prstClr val="black"/>
                  </a:solidFill>
                  <a:effectLst/>
                  <a:uLnTx/>
                  <a:uFillTx/>
                  <a:cs typeface="+mn-ea"/>
                  <a:sym typeface="+mn-lt"/>
                </a:endParaRPr>
              </a:p>
            </p:txBody>
          </p:sp>
          <p:pic>
            <p:nvPicPr>
              <p:cNvPr id="33" name="图形 41"/>
              <p:cNvPicPr>
                <a:picLocks noChangeAspect="1"/>
              </p:cNvPicPr>
              <p:nvPr/>
            </p:nvPicPr>
            <p:blipFill>
              <a:blip r:embed="rId4" cstate="screen"/>
              <a:stretch>
                <a:fillRect/>
              </a:stretch>
            </p:blipFill>
            <p:spPr>
              <a:xfrm>
                <a:off x="1484113" y="3031607"/>
                <a:ext cx="249183" cy="333413"/>
              </a:xfrm>
              <a:prstGeom prst="rect">
                <a:avLst/>
              </a:prstGeom>
              <a:solidFill>
                <a:schemeClr val="accent5"/>
              </a:solidFill>
            </p:spPr>
          </p:pic>
        </p:grpSp>
      </p:gr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06"/>
                                        </p:tgtEl>
                                        <p:attrNameLst>
                                          <p:attrName>style.visibility</p:attrName>
                                        </p:attrNameLst>
                                      </p:cBhvr>
                                      <p:to>
                                        <p:strVal val="visible"/>
                                      </p:to>
                                    </p:set>
                                    <p:anim calcmode="lin" valueType="num">
                                      <p:cBhvr>
                                        <p:cTn id="7" dur="500" fill="hold"/>
                                        <p:tgtEl>
                                          <p:spTgt spid="206"/>
                                        </p:tgtEl>
                                        <p:attrNameLst>
                                          <p:attrName>ppt_w</p:attrName>
                                        </p:attrNameLst>
                                      </p:cBhvr>
                                      <p:tavLst>
                                        <p:tav tm="0">
                                          <p:val>
                                            <p:fltVal val="0"/>
                                          </p:val>
                                        </p:tav>
                                        <p:tav tm="100000">
                                          <p:val>
                                            <p:strVal val="#ppt_w"/>
                                          </p:val>
                                        </p:tav>
                                      </p:tavLst>
                                    </p:anim>
                                    <p:anim calcmode="lin" valueType="num">
                                      <p:cBhvr>
                                        <p:cTn id="8" dur="500" fill="hold"/>
                                        <p:tgtEl>
                                          <p:spTgt spid="206"/>
                                        </p:tgtEl>
                                        <p:attrNameLst>
                                          <p:attrName>ppt_h</p:attrName>
                                        </p:attrNameLst>
                                      </p:cBhvr>
                                      <p:tavLst>
                                        <p:tav tm="0">
                                          <p:val>
                                            <p:fltVal val="0"/>
                                          </p:val>
                                        </p:tav>
                                        <p:tav tm="100000">
                                          <p:val>
                                            <p:strVal val="#ppt_h"/>
                                          </p:val>
                                        </p:tav>
                                      </p:tavLst>
                                    </p:anim>
                                    <p:animEffect transition="in" filter="fade">
                                      <p:cBhvr>
                                        <p:cTn id="9" dur="500"/>
                                        <p:tgtEl>
                                          <p:spTgt spid="206"/>
                                        </p:tgtEl>
                                      </p:cBhvr>
                                    </p:animEffect>
                                  </p:childTnLst>
                                </p:cTn>
                              </p:par>
                              <p:par>
                                <p:cTn id="10" presetID="22" presetClass="entr" presetSubtype="8" fill="hold" nodeType="withEffect">
                                  <p:stCondLst>
                                    <p:cond delay="0"/>
                                  </p:stCondLst>
                                  <p:childTnLst>
                                    <p:set>
                                      <p:cBhvr>
                                        <p:cTn id="11" dur="1" fill="hold">
                                          <p:stCondLst>
                                            <p:cond delay="0"/>
                                          </p:stCondLst>
                                        </p:cTn>
                                        <p:tgtEl>
                                          <p:spTgt spid="199"/>
                                        </p:tgtEl>
                                        <p:attrNameLst>
                                          <p:attrName>style.visibility</p:attrName>
                                        </p:attrNameLst>
                                      </p:cBhvr>
                                      <p:to>
                                        <p:strVal val="visible"/>
                                      </p:to>
                                    </p:set>
                                    <p:animEffect transition="in" filter="wipe(left)">
                                      <p:cBhvr>
                                        <p:cTn id="12" dur="750"/>
                                        <p:tgtEl>
                                          <p:spTgt spid="199"/>
                                        </p:tgtEl>
                                      </p:cBhvr>
                                    </p:animEffect>
                                  </p:childTnLst>
                                </p:cTn>
                              </p:par>
                            </p:childTnLst>
                          </p:cTn>
                        </p:par>
                        <p:par>
                          <p:cTn id="13" fill="hold">
                            <p:stCondLst>
                              <p:cond delay="750"/>
                            </p:stCondLst>
                            <p:childTnLst>
                              <p:par>
                                <p:cTn id="14" presetID="10"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04" name="矩形 22"/>
          <p:cNvSpPr/>
          <p:nvPr/>
        </p:nvSpPr>
        <p:spPr>
          <a:xfrm>
            <a:off x="0" y="0"/>
            <a:ext cx="12192000" cy="6858000"/>
          </a:xfrm>
          <a:prstGeom prst="rect">
            <a:avLst/>
          </a:prstGeom>
          <a:pattFill prst="weave">
            <a:fgClr>
              <a:srgbClr val="F5F5F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905" name="等腰三角形 5"/>
          <p:cNvSpPr/>
          <p:nvPr/>
        </p:nvSpPr>
        <p:spPr>
          <a:xfrm>
            <a:off x="0" y="3570514"/>
            <a:ext cx="3381829" cy="3287486"/>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906" name="等腰三角形 6"/>
          <p:cNvSpPr/>
          <p:nvPr/>
        </p:nvSpPr>
        <p:spPr>
          <a:xfrm rot="10800000">
            <a:off x="8810171" y="0"/>
            <a:ext cx="3381829" cy="3287486"/>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907" name="任意多边形: 形状 7"/>
          <p:cNvSpPr/>
          <p:nvPr/>
        </p:nvSpPr>
        <p:spPr>
          <a:xfrm>
            <a:off x="-24311" y="2155666"/>
            <a:ext cx="3505200" cy="4660900"/>
          </a:xfrm>
          <a:custGeom>
            <a:avLst/>
            <a:gdLst>
              <a:gd name="connsiteX0" fmla="*/ 0 w 3505200"/>
              <a:gd name="connsiteY0" fmla="*/ 0 h 4660900"/>
              <a:gd name="connsiteX1" fmla="*/ 3505200 w 3505200"/>
              <a:gd name="connsiteY1" fmla="*/ 3505200 h 4660900"/>
              <a:gd name="connsiteX2" fmla="*/ 2324100 w 3505200"/>
              <a:gd name="connsiteY2" fmla="*/ 4660900 h 4660900"/>
            </a:gdLst>
            <a:ahLst/>
            <a:cxnLst>
              <a:cxn ang="0">
                <a:pos x="connsiteX0" y="connsiteY0"/>
              </a:cxn>
              <a:cxn ang="0">
                <a:pos x="connsiteX1" y="connsiteY1"/>
              </a:cxn>
              <a:cxn ang="0">
                <a:pos x="connsiteX2" y="connsiteY2"/>
              </a:cxn>
            </a:cxnLst>
            <a:rect l="l" t="t" r="r" b="b"/>
            <a:pathLst>
              <a:path w="3505200" h="4660900">
                <a:moveTo>
                  <a:pt x="0" y="0"/>
                </a:moveTo>
                <a:lnTo>
                  <a:pt x="3505200" y="3505200"/>
                </a:lnTo>
                <a:lnTo>
                  <a:pt x="2324100" y="466090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908" name="任意多边形: 形状 8"/>
          <p:cNvSpPr/>
          <p:nvPr/>
        </p:nvSpPr>
        <p:spPr>
          <a:xfrm>
            <a:off x="5330823" y="-25400"/>
            <a:ext cx="1536700" cy="774700"/>
          </a:xfrm>
          <a:custGeom>
            <a:avLst/>
            <a:gdLst>
              <a:gd name="connsiteX0" fmla="*/ 0 w 1498600"/>
              <a:gd name="connsiteY0" fmla="*/ 0 h 749300"/>
              <a:gd name="connsiteX1" fmla="*/ 762000 w 1498600"/>
              <a:gd name="connsiteY1" fmla="*/ 749300 h 749300"/>
              <a:gd name="connsiteX2" fmla="*/ 1498600 w 1498600"/>
              <a:gd name="connsiteY2" fmla="*/ 12700 h 749300"/>
              <a:gd name="connsiteX0" fmla="*/ 0 w 1536700"/>
              <a:gd name="connsiteY0" fmla="*/ 25400 h 774700"/>
              <a:gd name="connsiteX1" fmla="*/ 762000 w 1536700"/>
              <a:gd name="connsiteY1" fmla="*/ 774700 h 774700"/>
              <a:gd name="connsiteX2" fmla="*/ 1536700 w 1536700"/>
              <a:gd name="connsiteY2" fmla="*/ 0 h 774700"/>
            </a:gdLst>
            <a:ahLst/>
            <a:cxnLst>
              <a:cxn ang="0">
                <a:pos x="connsiteX0" y="connsiteY0"/>
              </a:cxn>
              <a:cxn ang="0">
                <a:pos x="connsiteX1" y="connsiteY1"/>
              </a:cxn>
              <a:cxn ang="0">
                <a:pos x="connsiteX2" y="connsiteY2"/>
              </a:cxn>
            </a:cxnLst>
            <a:rect l="l" t="t" r="r" b="b"/>
            <a:pathLst>
              <a:path w="1536700" h="774700">
                <a:moveTo>
                  <a:pt x="0" y="25400"/>
                </a:moveTo>
                <a:lnTo>
                  <a:pt x="762000" y="774700"/>
                </a:lnTo>
                <a:lnTo>
                  <a:pt x="1536700" y="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909" name="任意多边形: 形状 9"/>
          <p:cNvSpPr/>
          <p:nvPr/>
        </p:nvSpPr>
        <p:spPr>
          <a:xfrm>
            <a:off x="8458200" y="3797300"/>
            <a:ext cx="3048000" cy="3022600"/>
          </a:xfrm>
          <a:custGeom>
            <a:avLst/>
            <a:gdLst>
              <a:gd name="connsiteX0" fmla="*/ 3048000 w 3048000"/>
              <a:gd name="connsiteY0" fmla="*/ 0 h 3022600"/>
              <a:gd name="connsiteX1" fmla="*/ 0 w 3048000"/>
              <a:gd name="connsiteY1" fmla="*/ 3022600 h 3022600"/>
            </a:gdLst>
            <a:ahLst/>
            <a:cxnLst>
              <a:cxn ang="0">
                <a:pos x="connsiteX0" y="connsiteY0"/>
              </a:cxn>
              <a:cxn ang="0">
                <a:pos x="connsiteX1" y="connsiteY1"/>
              </a:cxn>
            </a:cxnLst>
            <a:rect l="l" t="t" r="r" b="b"/>
            <a:pathLst>
              <a:path w="3048000" h="3022600">
                <a:moveTo>
                  <a:pt x="3048000" y="0"/>
                </a:moveTo>
                <a:lnTo>
                  <a:pt x="0" y="302260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910" name="任意多边形: 形状 10"/>
          <p:cNvSpPr/>
          <p:nvPr/>
        </p:nvSpPr>
        <p:spPr>
          <a:xfrm>
            <a:off x="9423400" y="5041900"/>
            <a:ext cx="1816100" cy="1803400"/>
          </a:xfrm>
          <a:custGeom>
            <a:avLst/>
            <a:gdLst>
              <a:gd name="connsiteX0" fmla="*/ 0 w 1816100"/>
              <a:gd name="connsiteY0" fmla="*/ 0 h 1803400"/>
              <a:gd name="connsiteX1" fmla="*/ 1816100 w 1816100"/>
              <a:gd name="connsiteY1" fmla="*/ 1803400 h 1803400"/>
            </a:gdLst>
            <a:ahLst/>
            <a:cxnLst>
              <a:cxn ang="0">
                <a:pos x="connsiteX0" y="connsiteY0"/>
              </a:cxn>
              <a:cxn ang="0">
                <a:pos x="connsiteX1" y="connsiteY1"/>
              </a:cxn>
            </a:cxnLst>
            <a:rect l="l" t="t" r="r" b="b"/>
            <a:pathLst>
              <a:path w="1816100" h="1803400">
                <a:moveTo>
                  <a:pt x="0" y="0"/>
                </a:moveTo>
                <a:lnTo>
                  <a:pt x="1816100" y="180340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911" name="任意多边形: 形状 11"/>
          <p:cNvSpPr/>
          <p:nvPr/>
        </p:nvSpPr>
        <p:spPr>
          <a:xfrm>
            <a:off x="10401300" y="1905000"/>
            <a:ext cx="1790700" cy="3543300"/>
          </a:xfrm>
          <a:custGeom>
            <a:avLst/>
            <a:gdLst>
              <a:gd name="connsiteX0" fmla="*/ 1778000 w 1790700"/>
              <a:gd name="connsiteY0" fmla="*/ 0 h 3543300"/>
              <a:gd name="connsiteX1" fmla="*/ 0 w 1790700"/>
              <a:gd name="connsiteY1" fmla="*/ 1765300 h 3543300"/>
              <a:gd name="connsiteX2" fmla="*/ 1790700 w 1790700"/>
              <a:gd name="connsiteY2" fmla="*/ 3543300 h 3543300"/>
            </a:gdLst>
            <a:ahLst/>
            <a:cxnLst>
              <a:cxn ang="0">
                <a:pos x="connsiteX0" y="connsiteY0"/>
              </a:cxn>
              <a:cxn ang="0">
                <a:pos x="connsiteX1" y="connsiteY1"/>
              </a:cxn>
              <a:cxn ang="0">
                <a:pos x="connsiteX2" y="connsiteY2"/>
              </a:cxn>
            </a:cxnLst>
            <a:rect l="l" t="t" r="r" b="b"/>
            <a:pathLst>
              <a:path w="1790700" h="3543300">
                <a:moveTo>
                  <a:pt x="1778000" y="0"/>
                </a:moveTo>
                <a:lnTo>
                  <a:pt x="0" y="1765300"/>
                </a:lnTo>
                <a:lnTo>
                  <a:pt x="1790700" y="354330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912" name="标题 1"/>
          <p:cNvSpPr txBox="1"/>
          <p:nvPr/>
        </p:nvSpPr>
        <p:spPr>
          <a:xfrm>
            <a:off x="2297430" y="2379548"/>
            <a:ext cx="7581900" cy="132556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7200" spc="600" dirty="0">
                <a:solidFill>
                  <a:schemeClr val="bg2">
                    <a:lumMod val="25000"/>
                  </a:schemeClr>
                </a:solidFill>
                <a:latin typeface="+mn-lt"/>
                <a:ea typeface="+mn-ea"/>
                <a:cs typeface="+mn-ea"/>
                <a:sym typeface="+mn-lt"/>
              </a:rPr>
              <a:t>感谢您的聆听</a:t>
            </a:r>
          </a:p>
        </p:txBody>
      </p:sp>
      <p:grpSp>
        <p:nvGrpSpPr>
          <p:cNvPr id="208" name="组合 1"/>
          <p:cNvGrpSpPr/>
          <p:nvPr/>
        </p:nvGrpSpPr>
        <p:grpSpPr>
          <a:xfrm>
            <a:off x="2522219" y="3979509"/>
            <a:ext cx="6624956" cy="914238"/>
            <a:chOff x="2522219" y="3979509"/>
            <a:chExt cx="6624956" cy="914238"/>
          </a:xfrm>
        </p:grpSpPr>
        <p:sp>
          <p:nvSpPr>
            <p:cNvPr id="1048913" name="矩形 13"/>
            <p:cNvSpPr/>
            <p:nvPr/>
          </p:nvSpPr>
          <p:spPr>
            <a:xfrm>
              <a:off x="3051175" y="3979509"/>
              <a:ext cx="6096000" cy="370166"/>
            </a:xfrm>
            <a:prstGeom prst="rect">
              <a:avLst/>
            </a:prstGeom>
          </p:spPr>
          <p:txBody>
            <a:bodyPr>
              <a:spAutoFit/>
            </a:bodyPr>
            <a:lstStyle/>
            <a:p>
              <a:pPr algn="ctr">
                <a:lnSpc>
                  <a:spcPts val="2000"/>
                </a:lnSpc>
              </a:pPr>
              <a:r>
                <a:rPr lang="zh-CN" altLang="en-US" sz="2800" dirty="0">
                  <a:solidFill>
                    <a:schemeClr val="tx1">
                      <a:lumMod val="85000"/>
                      <a:lumOff val="15000"/>
                    </a:schemeClr>
                  </a:solidFill>
                  <a:cs typeface="+mn-ea"/>
                  <a:sym typeface="+mn-lt"/>
                </a:rPr>
                <a:t>欢迎提问探讨</a:t>
              </a:r>
            </a:p>
          </p:txBody>
        </p:sp>
        <p:sp>
          <p:nvSpPr>
            <p:cNvPr id="1048914" name="矩形 14"/>
            <p:cNvSpPr/>
            <p:nvPr/>
          </p:nvSpPr>
          <p:spPr>
            <a:xfrm>
              <a:off x="2522219" y="4535606"/>
              <a:ext cx="5897880" cy="358141"/>
            </a:xfrm>
            <a:prstGeom prst="rect">
              <a:avLst/>
            </a:prstGeom>
          </p:spPr>
          <p:txBody>
            <a:bodyPr wrap="none">
              <a:spAutoFit/>
            </a:bodyPr>
            <a:lstStyle/>
            <a:p>
              <a:pPr algn="ctr"/>
              <a:r>
                <a:rPr lang="zh-CN" altLang="en-US" b="1" spc="600" dirty="0">
                  <a:solidFill>
                    <a:schemeClr val="tx1">
                      <a:lumMod val="65000"/>
                      <a:lumOff val="35000"/>
                    </a:schemeClr>
                  </a:solidFill>
                  <a:cs typeface="+mn-ea"/>
                  <a:sym typeface="+mn-lt"/>
                </a:rPr>
                <a:t>小组成员：程远、刘廷帅、刘潇琦、田钿、万莹珂、周蒙</a:t>
              </a:r>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48912"/>
                                        </p:tgtEl>
                                        <p:attrNameLst>
                                          <p:attrName>style.visibility</p:attrName>
                                        </p:attrNameLst>
                                      </p:cBhvr>
                                      <p:to>
                                        <p:strVal val="visible"/>
                                      </p:to>
                                    </p:set>
                                    <p:anim calcmode="lin" valueType="num">
                                      <p:cBhvr>
                                        <p:cTn id="7" dur="500" fill="hold"/>
                                        <p:tgtEl>
                                          <p:spTgt spid="1048912"/>
                                        </p:tgtEl>
                                        <p:attrNameLst>
                                          <p:attrName>ppt_w</p:attrName>
                                        </p:attrNameLst>
                                      </p:cBhvr>
                                      <p:tavLst>
                                        <p:tav tm="0">
                                          <p:val>
                                            <p:fltVal val="0"/>
                                          </p:val>
                                        </p:tav>
                                        <p:tav tm="100000">
                                          <p:val>
                                            <p:strVal val="#ppt_w"/>
                                          </p:val>
                                        </p:tav>
                                      </p:tavLst>
                                    </p:anim>
                                    <p:anim calcmode="lin" valueType="num">
                                      <p:cBhvr>
                                        <p:cTn id="8" dur="500" fill="hold"/>
                                        <p:tgtEl>
                                          <p:spTgt spid="1048912"/>
                                        </p:tgtEl>
                                        <p:attrNameLst>
                                          <p:attrName>ppt_h</p:attrName>
                                        </p:attrNameLst>
                                      </p:cBhvr>
                                      <p:tavLst>
                                        <p:tav tm="0">
                                          <p:val>
                                            <p:fltVal val="0"/>
                                          </p:val>
                                        </p:tav>
                                        <p:tav tm="100000">
                                          <p:val>
                                            <p:strVal val="#ppt_h"/>
                                          </p:val>
                                        </p:tav>
                                      </p:tavLst>
                                    </p:anim>
                                    <p:animEffect transition="in" filter="fade">
                                      <p:cBhvr>
                                        <p:cTn id="9" dur="500"/>
                                        <p:tgtEl>
                                          <p:spTgt spid="1048912"/>
                                        </p:tgtEl>
                                      </p:cBhvr>
                                    </p:animEffect>
                                  </p:childTnLst>
                                </p:cTn>
                              </p:par>
                            </p:childTnLst>
                          </p:cTn>
                        </p:par>
                        <p:par>
                          <p:cTn id="10" fill="hold">
                            <p:stCondLst>
                              <p:cond delay="500"/>
                            </p:stCondLst>
                            <p:childTnLst>
                              <p:par>
                                <p:cTn id="11" presetID="2" presetClass="entr" presetSubtype="4" fill="hold" nodeType="afterEffect">
                                  <p:stCondLst>
                                    <p:cond delay="0"/>
                                  </p:stCondLst>
                                  <p:childTnLst>
                                    <p:set>
                                      <p:cBhvr>
                                        <p:cTn id="12" dur="1" fill="hold">
                                          <p:stCondLst>
                                            <p:cond delay="0"/>
                                          </p:stCondLst>
                                        </p:cTn>
                                        <p:tgtEl>
                                          <p:spTgt spid="208"/>
                                        </p:tgtEl>
                                        <p:attrNameLst>
                                          <p:attrName>style.visibility</p:attrName>
                                        </p:attrNameLst>
                                      </p:cBhvr>
                                      <p:to>
                                        <p:strVal val="visible"/>
                                      </p:to>
                                    </p:set>
                                    <p:anim calcmode="lin" valueType="num">
                                      <p:cBhvr additive="base">
                                        <p:cTn id="13" dur="500" fill="hold"/>
                                        <p:tgtEl>
                                          <p:spTgt spid="208"/>
                                        </p:tgtEl>
                                        <p:attrNameLst>
                                          <p:attrName>ppt_x</p:attrName>
                                        </p:attrNameLst>
                                      </p:cBhvr>
                                      <p:tavLst>
                                        <p:tav tm="0">
                                          <p:val>
                                            <p:strVal val="#ppt_x"/>
                                          </p:val>
                                        </p:tav>
                                        <p:tav tm="100000">
                                          <p:val>
                                            <p:strVal val="#ppt_x"/>
                                          </p:val>
                                        </p:tav>
                                      </p:tavLst>
                                    </p:anim>
                                    <p:anim calcmode="lin" valueType="num">
                                      <p:cBhvr additive="base">
                                        <p:cTn id="14" dur="500" fill="hold"/>
                                        <p:tgtEl>
                                          <p:spTgt spid="2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3" name="矩形 3"/>
          <p:cNvSpPr/>
          <p:nvPr/>
        </p:nvSpPr>
        <p:spPr>
          <a:xfrm>
            <a:off x="0" y="0"/>
            <a:ext cx="12192000" cy="6858000"/>
          </a:xfrm>
          <a:prstGeom prst="rect">
            <a:avLst/>
          </a:prstGeom>
          <a:pattFill prst="weave">
            <a:fgClr>
              <a:srgbClr val="F5F5F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624" name="任意多边形: 形状 5"/>
          <p:cNvSpPr/>
          <p:nvPr/>
        </p:nvSpPr>
        <p:spPr>
          <a:xfrm>
            <a:off x="-3" y="1520665"/>
            <a:ext cx="1393374" cy="2742351"/>
          </a:xfrm>
          <a:custGeom>
            <a:avLst/>
            <a:gdLst>
              <a:gd name="connsiteX0" fmla="*/ 0 w 3505200"/>
              <a:gd name="connsiteY0" fmla="*/ 0 h 4660900"/>
              <a:gd name="connsiteX1" fmla="*/ 3505200 w 3505200"/>
              <a:gd name="connsiteY1" fmla="*/ 3505200 h 4660900"/>
              <a:gd name="connsiteX2" fmla="*/ 2324100 w 3505200"/>
              <a:gd name="connsiteY2" fmla="*/ 4660900 h 4660900"/>
              <a:gd name="connsiteX0" fmla="*/ 0 w 3482340"/>
              <a:gd name="connsiteY0" fmla="*/ 0 h 3670300"/>
              <a:gd name="connsiteX1" fmla="*/ 3482340 w 3482340"/>
              <a:gd name="connsiteY1" fmla="*/ 2514600 h 3670300"/>
              <a:gd name="connsiteX2" fmla="*/ 2301240 w 3482340"/>
              <a:gd name="connsiteY2" fmla="*/ 3670300 h 3670300"/>
              <a:gd name="connsiteX0" fmla="*/ 0 w 2301240"/>
              <a:gd name="connsiteY0" fmla="*/ 0 h 3670300"/>
              <a:gd name="connsiteX1" fmla="*/ 1013460 w 2301240"/>
              <a:gd name="connsiteY1" fmla="*/ 1005840 h 3670300"/>
              <a:gd name="connsiteX2" fmla="*/ 2301240 w 2301240"/>
              <a:gd name="connsiteY2" fmla="*/ 3670300 h 3670300"/>
              <a:gd name="connsiteX0" fmla="*/ 22860 w 1036320"/>
              <a:gd name="connsiteY0" fmla="*/ 0 h 2039620"/>
              <a:gd name="connsiteX1" fmla="*/ 1036320 w 1036320"/>
              <a:gd name="connsiteY1" fmla="*/ 1005840 h 2039620"/>
              <a:gd name="connsiteX2" fmla="*/ 0 w 1036320"/>
              <a:gd name="connsiteY2" fmla="*/ 2039620 h 2039620"/>
            </a:gdLst>
            <a:ahLst/>
            <a:cxnLst>
              <a:cxn ang="0">
                <a:pos x="connsiteX0" y="connsiteY0"/>
              </a:cxn>
              <a:cxn ang="0">
                <a:pos x="connsiteX1" y="connsiteY1"/>
              </a:cxn>
              <a:cxn ang="0">
                <a:pos x="connsiteX2" y="connsiteY2"/>
              </a:cxn>
            </a:cxnLst>
            <a:rect l="l" t="t" r="r" b="b"/>
            <a:pathLst>
              <a:path w="1036320" h="2039620">
                <a:moveTo>
                  <a:pt x="22860" y="0"/>
                </a:moveTo>
                <a:lnTo>
                  <a:pt x="1036320" y="1005840"/>
                </a:lnTo>
                <a:lnTo>
                  <a:pt x="0" y="203962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625" name="任意多边形: 形状 6"/>
          <p:cNvSpPr/>
          <p:nvPr/>
        </p:nvSpPr>
        <p:spPr>
          <a:xfrm rot="10800000">
            <a:off x="10427150" y="4697477"/>
            <a:ext cx="1755324" cy="2179470"/>
          </a:xfrm>
          <a:custGeom>
            <a:avLst/>
            <a:gdLst>
              <a:gd name="connsiteX0" fmla="*/ 0 w 3505200"/>
              <a:gd name="connsiteY0" fmla="*/ 0 h 4660900"/>
              <a:gd name="connsiteX1" fmla="*/ 3505200 w 3505200"/>
              <a:gd name="connsiteY1" fmla="*/ 3505200 h 4660900"/>
              <a:gd name="connsiteX2" fmla="*/ 2324100 w 3505200"/>
              <a:gd name="connsiteY2" fmla="*/ 4660900 h 4660900"/>
              <a:gd name="connsiteX0" fmla="*/ 0 w 3482340"/>
              <a:gd name="connsiteY0" fmla="*/ 0 h 3670300"/>
              <a:gd name="connsiteX1" fmla="*/ 3482340 w 3482340"/>
              <a:gd name="connsiteY1" fmla="*/ 2514600 h 3670300"/>
              <a:gd name="connsiteX2" fmla="*/ 2301240 w 3482340"/>
              <a:gd name="connsiteY2" fmla="*/ 3670300 h 3670300"/>
              <a:gd name="connsiteX0" fmla="*/ 0 w 2301240"/>
              <a:gd name="connsiteY0" fmla="*/ 0 h 3670300"/>
              <a:gd name="connsiteX1" fmla="*/ 1013460 w 2301240"/>
              <a:gd name="connsiteY1" fmla="*/ 1005840 h 3670300"/>
              <a:gd name="connsiteX2" fmla="*/ 2301240 w 2301240"/>
              <a:gd name="connsiteY2" fmla="*/ 3670300 h 3670300"/>
              <a:gd name="connsiteX0" fmla="*/ 22860 w 1036320"/>
              <a:gd name="connsiteY0" fmla="*/ 0 h 2039620"/>
              <a:gd name="connsiteX1" fmla="*/ 1036320 w 1036320"/>
              <a:gd name="connsiteY1" fmla="*/ 1005840 h 2039620"/>
              <a:gd name="connsiteX2" fmla="*/ 0 w 1036320"/>
              <a:gd name="connsiteY2" fmla="*/ 2039620 h 2039620"/>
              <a:gd name="connsiteX0" fmla="*/ 22860 w 1312604"/>
              <a:gd name="connsiteY0" fmla="*/ 0 h 2039620"/>
              <a:gd name="connsiteX1" fmla="*/ 1312604 w 1312604"/>
              <a:gd name="connsiteY1" fmla="*/ 731917 h 2039620"/>
              <a:gd name="connsiteX2" fmla="*/ 0 w 1312604"/>
              <a:gd name="connsiteY2" fmla="*/ 2039620 h 2039620"/>
              <a:gd name="connsiteX0" fmla="*/ 1037588 w 1312604"/>
              <a:gd name="connsiteY0" fmla="*/ 0 h 1618616"/>
              <a:gd name="connsiteX1" fmla="*/ 1312604 w 1312604"/>
              <a:gd name="connsiteY1" fmla="*/ 310913 h 1618616"/>
              <a:gd name="connsiteX2" fmla="*/ 0 w 1312604"/>
              <a:gd name="connsiteY2" fmla="*/ 1618616 h 1618616"/>
              <a:gd name="connsiteX0" fmla="*/ 1013974 w 1312604"/>
              <a:gd name="connsiteY0" fmla="*/ 0 h 1611532"/>
              <a:gd name="connsiteX1" fmla="*/ 1312604 w 1312604"/>
              <a:gd name="connsiteY1" fmla="*/ 303829 h 1611532"/>
              <a:gd name="connsiteX2" fmla="*/ 0 w 1312604"/>
              <a:gd name="connsiteY2" fmla="*/ 1611532 h 1611532"/>
              <a:gd name="connsiteX0" fmla="*/ 1006890 w 1305520"/>
              <a:gd name="connsiteY0" fmla="*/ 0 h 1620978"/>
              <a:gd name="connsiteX1" fmla="*/ 1305520 w 1305520"/>
              <a:gd name="connsiteY1" fmla="*/ 303829 h 1620978"/>
              <a:gd name="connsiteX2" fmla="*/ 0 w 1305520"/>
              <a:gd name="connsiteY2" fmla="*/ 1620978 h 1620978"/>
            </a:gdLst>
            <a:ahLst/>
            <a:cxnLst>
              <a:cxn ang="0">
                <a:pos x="connsiteX0" y="connsiteY0"/>
              </a:cxn>
              <a:cxn ang="0">
                <a:pos x="connsiteX1" y="connsiteY1"/>
              </a:cxn>
              <a:cxn ang="0">
                <a:pos x="connsiteX2" y="connsiteY2"/>
              </a:cxn>
            </a:cxnLst>
            <a:rect l="l" t="t" r="r" b="b"/>
            <a:pathLst>
              <a:path w="1305520" h="1620978">
                <a:moveTo>
                  <a:pt x="1006890" y="0"/>
                </a:moveTo>
                <a:lnTo>
                  <a:pt x="1305520" y="303829"/>
                </a:lnTo>
                <a:lnTo>
                  <a:pt x="0" y="1620978"/>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3145728" name="直接连接符 8"/>
          <p:cNvCxnSpPr>
            <a:cxnSpLocks/>
          </p:cNvCxnSpPr>
          <p:nvPr/>
        </p:nvCxnSpPr>
        <p:spPr>
          <a:xfrm>
            <a:off x="11074400" y="3875314"/>
            <a:ext cx="1117600" cy="1117600"/>
          </a:xfrm>
          <a:prstGeom prst="line">
            <a:avLst/>
          </a:pr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1048626" name="等腰三角形 12"/>
          <p:cNvSpPr/>
          <p:nvPr/>
        </p:nvSpPr>
        <p:spPr>
          <a:xfrm>
            <a:off x="0" y="5167086"/>
            <a:ext cx="1739439" cy="1690914"/>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7" name="组合 1"/>
          <p:cNvGrpSpPr/>
          <p:nvPr/>
        </p:nvGrpSpPr>
        <p:grpSpPr>
          <a:xfrm>
            <a:off x="1625600" y="885371"/>
            <a:ext cx="10566400" cy="1973943"/>
            <a:chOff x="1625600" y="885371"/>
            <a:chExt cx="10566400" cy="1973943"/>
          </a:xfrm>
          <a:solidFill>
            <a:schemeClr val="accent2"/>
          </a:solidFill>
        </p:grpSpPr>
        <p:sp>
          <p:nvSpPr>
            <p:cNvPr id="1048627" name="任意多边形: 形状 13"/>
            <p:cNvSpPr/>
            <p:nvPr/>
          </p:nvSpPr>
          <p:spPr>
            <a:xfrm>
              <a:off x="1625600" y="885371"/>
              <a:ext cx="10566400" cy="1973943"/>
            </a:xfrm>
            <a:custGeom>
              <a:avLst/>
              <a:gdLst>
                <a:gd name="connsiteX0" fmla="*/ 0 w 10566400"/>
                <a:gd name="connsiteY0" fmla="*/ 0 h 1973943"/>
                <a:gd name="connsiteX1" fmla="*/ 10566400 w 10566400"/>
                <a:gd name="connsiteY1" fmla="*/ 0 h 1973943"/>
                <a:gd name="connsiteX2" fmla="*/ 10566400 w 10566400"/>
                <a:gd name="connsiteY2" fmla="*/ 1973943 h 1973943"/>
                <a:gd name="connsiteX3" fmla="*/ 1785257 w 10566400"/>
                <a:gd name="connsiteY3" fmla="*/ 1973943 h 1973943"/>
                <a:gd name="connsiteX4" fmla="*/ 0 w 10566400"/>
                <a:gd name="connsiteY4" fmla="*/ 0 h 197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6400" h="1973943">
                  <a:moveTo>
                    <a:pt x="0" y="0"/>
                  </a:moveTo>
                  <a:lnTo>
                    <a:pt x="10566400" y="0"/>
                  </a:lnTo>
                  <a:lnTo>
                    <a:pt x="10566400" y="1973943"/>
                  </a:lnTo>
                  <a:lnTo>
                    <a:pt x="1785257" y="197394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628" name="任意多边形: 形状 14"/>
            <p:cNvSpPr/>
            <p:nvPr/>
          </p:nvSpPr>
          <p:spPr>
            <a:xfrm>
              <a:off x="1625600" y="885371"/>
              <a:ext cx="10566400" cy="1973943"/>
            </a:xfrm>
            <a:custGeom>
              <a:avLst/>
              <a:gdLst>
                <a:gd name="connsiteX0" fmla="*/ 0 w 10566400"/>
                <a:gd name="connsiteY0" fmla="*/ 0 h 1973943"/>
                <a:gd name="connsiteX1" fmla="*/ 10566400 w 10566400"/>
                <a:gd name="connsiteY1" fmla="*/ 0 h 1973943"/>
                <a:gd name="connsiteX2" fmla="*/ 10566400 w 10566400"/>
                <a:gd name="connsiteY2" fmla="*/ 1973943 h 1973943"/>
                <a:gd name="connsiteX3" fmla="*/ 1785257 w 10566400"/>
                <a:gd name="connsiteY3" fmla="*/ 1973943 h 1973943"/>
                <a:gd name="connsiteX4" fmla="*/ 0 w 10566400"/>
                <a:gd name="connsiteY4" fmla="*/ 0 h 197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6400" h="1973943">
                  <a:moveTo>
                    <a:pt x="0" y="0"/>
                  </a:moveTo>
                  <a:lnTo>
                    <a:pt x="10566400" y="0"/>
                  </a:lnTo>
                  <a:lnTo>
                    <a:pt x="10566400" y="1973943"/>
                  </a:lnTo>
                  <a:lnTo>
                    <a:pt x="1785257" y="197394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8" name="组合 15"/>
          <p:cNvGrpSpPr/>
          <p:nvPr/>
        </p:nvGrpSpPr>
        <p:grpSpPr>
          <a:xfrm>
            <a:off x="1797496" y="1302951"/>
            <a:ext cx="1400869" cy="1400866"/>
            <a:chOff x="304800" y="673100"/>
            <a:chExt cx="4000500" cy="4000500"/>
          </a:xfrm>
          <a:effectLst>
            <a:outerShdw blurRad="444500" dist="76200" dir="8100000" algn="tr" rotWithShape="0">
              <a:schemeClr val="tx1">
                <a:lumMod val="65000"/>
                <a:lumOff val="35000"/>
                <a:alpha val="50000"/>
              </a:schemeClr>
            </a:outerShdw>
          </a:effectLst>
        </p:grpSpPr>
        <p:sp>
          <p:nvSpPr>
            <p:cNvPr id="1048629"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solidFill>
                  <a:schemeClr val="tx1">
                    <a:lumMod val="75000"/>
                    <a:lumOff val="25000"/>
                  </a:schemeClr>
                </a:solidFill>
                <a:cs typeface="+mn-ea"/>
                <a:sym typeface="+mn-lt"/>
              </a:endParaRPr>
            </a:p>
          </p:txBody>
        </p:sp>
        <p:sp>
          <p:nvSpPr>
            <p:cNvPr id="1048630" name="椭圆 1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solidFill>
                    <a:schemeClr val="tx1">
                      <a:lumMod val="75000"/>
                      <a:lumOff val="25000"/>
                    </a:schemeClr>
                  </a:solidFill>
                  <a:cs typeface="+mn-ea"/>
                  <a:sym typeface="+mn-lt"/>
                </a:rPr>
                <a:t>01</a:t>
              </a:r>
              <a:endParaRPr lang="zh-CN" altLang="en-US" sz="4800" b="1" dirty="0">
                <a:solidFill>
                  <a:schemeClr val="tx1">
                    <a:lumMod val="75000"/>
                    <a:lumOff val="25000"/>
                  </a:schemeClr>
                </a:solidFill>
                <a:cs typeface="+mn-ea"/>
                <a:sym typeface="+mn-lt"/>
              </a:endParaRPr>
            </a:p>
          </p:txBody>
        </p:sp>
      </p:grpSp>
      <p:cxnSp>
        <p:nvCxnSpPr>
          <p:cNvPr id="3145729" name="直接连接符 19"/>
          <p:cNvCxnSpPr>
            <a:cxnSpLocks/>
          </p:cNvCxnSpPr>
          <p:nvPr/>
        </p:nvCxnSpPr>
        <p:spPr>
          <a:xfrm>
            <a:off x="2466521" y="3890091"/>
            <a:ext cx="0" cy="1102823"/>
          </a:xfrm>
          <a:prstGeom prst="line">
            <a:avLst/>
          </a:prstGeom>
          <a:ln w="28575">
            <a:solidFill>
              <a:srgbClr val="C82C41"/>
            </a:solidFill>
          </a:ln>
        </p:spPr>
        <p:style>
          <a:lnRef idx="1">
            <a:schemeClr val="accent1"/>
          </a:lnRef>
          <a:fillRef idx="0">
            <a:schemeClr val="accent1"/>
          </a:fillRef>
          <a:effectRef idx="0">
            <a:schemeClr val="accent1"/>
          </a:effectRef>
          <a:fontRef idx="minor">
            <a:schemeClr val="tx1"/>
          </a:fontRef>
        </p:style>
      </p:cxnSp>
      <p:sp>
        <p:nvSpPr>
          <p:cNvPr id="1048631" name="文本框 21"/>
          <p:cNvSpPr txBox="1"/>
          <p:nvPr/>
        </p:nvSpPr>
        <p:spPr>
          <a:xfrm>
            <a:off x="2587852" y="3711013"/>
            <a:ext cx="4982994" cy="707886"/>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4000" b="1" i="0" u="none" strike="noStrike" kern="1200" cap="none" spc="500" normalizeH="0" baseline="0" noProof="0" dirty="0">
                <a:ln>
                  <a:noFill/>
                </a:ln>
                <a:solidFill>
                  <a:schemeClr val="tx1">
                    <a:lumMod val="75000"/>
                    <a:lumOff val="25000"/>
                  </a:schemeClr>
                </a:solidFill>
                <a:effectLst/>
                <a:uLnTx/>
                <a:uFillTx/>
                <a:cs typeface="+mn-ea"/>
                <a:sym typeface="+mn-lt"/>
              </a:rPr>
              <a:t>背景介绍</a:t>
            </a:r>
          </a:p>
        </p:txBody>
      </p:sp>
      <p:sp>
        <p:nvSpPr>
          <p:cNvPr id="1048632" name="矩形 24"/>
          <p:cNvSpPr/>
          <p:nvPr/>
        </p:nvSpPr>
        <p:spPr>
          <a:xfrm>
            <a:off x="2592304" y="4448891"/>
            <a:ext cx="7945067" cy="369332"/>
          </a:xfrm>
          <a:prstGeom prst="rect">
            <a:avLst/>
          </a:prstGeom>
        </p:spPr>
        <p:txBody>
          <a:bodyPr wrap="square">
            <a:spAutoFit/>
          </a:bodyPr>
          <a:lstStyle/>
          <a:p>
            <a:r>
              <a:rPr lang="zh-CN" altLang="en-US" dirty="0">
                <a:solidFill>
                  <a:schemeClr val="tx1">
                    <a:lumMod val="85000"/>
                    <a:lumOff val="15000"/>
                  </a:schemeClr>
                </a:solidFill>
                <a:cs typeface="+mn-ea"/>
                <a:sym typeface="+mn-lt"/>
              </a:rPr>
              <a:t>协同过滤、矩阵分解、逻辑回归、</a:t>
            </a:r>
            <a:r>
              <a:rPr lang="en-US" altLang="zh-CN" dirty="0">
                <a:solidFill>
                  <a:schemeClr val="tx1">
                    <a:lumMod val="85000"/>
                    <a:lumOff val="15000"/>
                  </a:schemeClr>
                </a:solidFill>
                <a:cs typeface="+mn-ea"/>
                <a:sym typeface="+mn-lt"/>
              </a:rPr>
              <a:t>POLY2</a:t>
            </a:r>
            <a:r>
              <a:rPr lang="zh-CN" altLang="en-US" dirty="0">
                <a:solidFill>
                  <a:schemeClr val="tx1">
                    <a:lumMod val="85000"/>
                    <a:lumOff val="15000"/>
                  </a:schemeClr>
                </a:solidFill>
                <a:cs typeface="+mn-ea"/>
                <a:sym typeface="+mn-lt"/>
              </a:rPr>
              <a:t>、</a:t>
            </a:r>
            <a:r>
              <a:rPr lang="en-US" altLang="zh-CN" dirty="0">
                <a:solidFill>
                  <a:schemeClr val="tx1">
                    <a:lumMod val="85000"/>
                    <a:lumOff val="15000"/>
                  </a:schemeClr>
                </a:solidFill>
                <a:cs typeface="+mn-ea"/>
                <a:sym typeface="+mn-lt"/>
              </a:rPr>
              <a:t>FM</a:t>
            </a:r>
            <a:r>
              <a:rPr lang="zh-CN" altLang="en-US" dirty="0">
                <a:solidFill>
                  <a:schemeClr val="tx1">
                    <a:lumMod val="85000"/>
                    <a:lumOff val="15000"/>
                  </a:schemeClr>
                </a:solidFill>
                <a:cs typeface="+mn-ea"/>
                <a:sym typeface="+mn-lt"/>
              </a:rPr>
              <a:t>、</a:t>
            </a:r>
            <a:r>
              <a:rPr lang="en-US" altLang="zh-CN" dirty="0">
                <a:solidFill>
                  <a:schemeClr val="tx1">
                    <a:lumMod val="85000"/>
                    <a:lumOff val="15000"/>
                  </a:schemeClr>
                </a:solidFill>
                <a:cs typeface="+mn-ea"/>
                <a:sym typeface="+mn-lt"/>
              </a:rPr>
              <a:t>FFM</a:t>
            </a:r>
            <a:r>
              <a:rPr lang="zh-CN" altLang="en-US" dirty="0">
                <a:solidFill>
                  <a:schemeClr val="tx1">
                    <a:lumMod val="85000"/>
                    <a:lumOff val="15000"/>
                  </a:schemeClr>
                </a:solidFill>
                <a:cs typeface="+mn-ea"/>
                <a:sym typeface="+mn-lt"/>
              </a:rPr>
              <a:t>的不足</a:t>
            </a:r>
          </a:p>
        </p:txBody>
      </p:sp>
      <p:cxnSp>
        <p:nvCxnSpPr>
          <p:cNvPr id="3145730" name="直接连接符 10"/>
          <p:cNvCxnSpPr>
            <a:cxnSpLocks/>
          </p:cNvCxnSpPr>
          <p:nvPr/>
        </p:nvCxnSpPr>
        <p:spPr>
          <a:xfrm>
            <a:off x="10856686" y="0"/>
            <a:ext cx="1335314" cy="1378857"/>
          </a:xfrm>
          <a:prstGeom prst="line">
            <a:avLst/>
          </a:pr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048632"/>
                                        </p:tgtEl>
                                        <p:attrNameLst>
                                          <p:attrName>style.visibility</p:attrName>
                                        </p:attrNameLst>
                                      </p:cBhvr>
                                      <p:to>
                                        <p:strVal val="visible"/>
                                      </p:to>
                                    </p:set>
                                    <p:anim calcmode="lin" valueType="num">
                                      <p:cBhvr additive="base">
                                        <p:cTn id="7" dur="500"/>
                                        <p:tgtEl>
                                          <p:spTgt spid="1048632"/>
                                        </p:tgtEl>
                                        <p:attrNameLst>
                                          <p:attrName>ppt_y</p:attrName>
                                        </p:attrNameLst>
                                      </p:cBhvr>
                                      <p:tavLst>
                                        <p:tav tm="0">
                                          <p:val>
                                            <p:strVal val="#ppt_y+#ppt_h*1.125000"/>
                                          </p:val>
                                        </p:tav>
                                        <p:tav tm="100000">
                                          <p:val>
                                            <p:strVal val="#ppt_y"/>
                                          </p:val>
                                        </p:tav>
                                      </p:tavLst>
                                    </p:anim>
                                    <p:animEffect transition="in" filter="wipe(up)">
                                      <p:cBhvr>
                                        <p:cTn id="8" dur="500"/>
                                        <p:tgtEl>
                                          <p:spTgt spid="10486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3" name="矩形 11"/>
          <p:cNvSpPr/>
          <p:nvPr/>
        </p:nvSpPr>
        <p:spPr>
          <a:xfrm>
            <a:off x="-1" y="270927"/>
            <a:ext cx="12192000" cy="6858000"/>
          </a:xfrm>
          <a:prstGeom prst="rect">
            <a:avLst/>
          </a:prstGeom>
          <a:pattFill prst="weave">
            <a:fgClr>
              <a:srgbClr val="F5F5F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0" name="组合 121"/>
          <p:cNvGrpSpPr/>
          <p:nvPr/>
        </p:nvGrpSpPr>
        <p:grpSpPr>
          <a:xfrm>
            <a:off x="723900" y="303571"/>
            <a:ext cx="11468099" cy="584775"/>
            <a:chOff x="723900" y="303571"/>
            <a:chExt cx="11468099" cy="584775"/>
          </a:xfrm>
        </p:grpSpPr>
        <p:sp>
          <p:nvSpPr>
            <p:cNvPr id="1048634" name="矩形 7"/>
            <p:cNvSpPr/>
            <p:nvPr/>
          </p:nvSpPr>
          <p:spPr>
            <a:xfrm>
              <a:off x="723900" y="354013"/>
              <a:ext cx="11468099" cy="523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635" name="文本框 9"/>
            <p:cNvSpPr txBox="1"/>
            <p:nvPr/>
          </p:nvSpPr>
          <p:spPr>
            <a:xfrm>
              <a:off x="1098102" y="303571"/>
              <a:ext cx="4126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500" normalizeH="0" baseline="0" noProof="0" dirty="0">
                  <a:ln>
                    <a:noFill/>
                  </a:ln>
                  <a:solidFill>
                    <a:schemeClr val="bg1"/>
                  </a:solidFill>
                  <a:effectLst/>
                  <a:uLnTx/>
                  <a:uFillTx/>
                  <a:cs typeface="+mn-ea"/>
                  <a:sym typeface="+mn-lt"/>
                </a:rPr>
                <a:t>背景介绍</a:t>
              </a:r>
            </a:p>
          </p:txBody>
        </p:sp>
      </p:grpSp>
      <p:grpSp>
        <p:nvGrpSpPr>
          <p:cNvPr id="61"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1048636" name="同心圆 98"/>
            <p:cNvSpPr/>
            <p:nvPr/>
          </p:nvSpPr>
          <p:spPr>
            <a:xfrm>
              <a:off x="304800" y="673100"/>
              <a:ext cx="4000500" cy="4000500"/>
            </a:xfrm>
            <a:prstGeom prst="donut">
              <a:avLst>
                <a:gd name="adj" fmla="val 4879"/>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lumMod val="75000"/>
                    <a:lumOff val="25000"/>
                  </a:schemeClr>
                </a:solidFill>
                <a:cs typeface="+mn-ea"/>
                <a:sym typeface="+mn-lt"/>
              </a:endParaRPr>
            </a:p>
          </p:txBody>
        </p:sp>
        <p:sp>
          <p:nvSpPr>
            <p:cNvPr id="1048637" name="椭圆 6"/>
            <p:cNvSpPr/>
            <p:nvPr/>
          </p:nvSpPr>
          <p:spPr>
            <a:xfrm>
              <a:off x="392112" y="760412"/>
              <a:ext cx="3825876"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cs typeface="+mn-ea"/>
                  <a:sym typeface="+mn-lt"/>
                </a:rPr>
                <a:t>01</a:t>
              </a:r>
              <a:endParaRPr lang="zh-CN" altLang="en-US" b="1" dirty="0">
                <a:solidFill>
                  <a:schemeClr val="tx1">
                    <a:lumMod val="75000"/>
                    <a:lumOff val="25000"/>
                  </a:schemeClr>
                </a:solidFill>
                <a:cs typeface="+mn-ea"/>
                <a:sym typeface="+mn-lt"/>
              </a:endParaRPr>
            </a:p>
          </p:txBody>
        </p:sp>
      </p:grpSp>
      <p:grpSp>
        <p:nvGrpSpPr>
          <p:cNvPr id="62" name="组合 1"/>
          <p:cNvGrpSpPr/>
          <p:nvPr/>
        </p:nvGrpSpPr>
        <p:grpSpPr>
          <a:xfrm>
            <a:off x="1077525" y="1534897"/>
            <a:ext cx="4332538" cy="4840064"/>
            <a:chOff x="1077525" y="1534897"/>
            <a:chExt cx="4332538" cy="4840064"/>
          </a:xfrm>
        </p:grpSpPr>
        <p:pic>
          <p:nvPicPr>
            <p:cNvPr id="2097152" name="Picture 9"/>
            <p:cNvPicPr>
              <a:picLocks noChangeAspect="1"/>
            </p:cNvPicPr>
            <p:nvPr/>
          </p:nvPicPr>
          <p:blipFill rotWithShape="1">
            <a:blip r:embed="rId3" cstate="screen"/>
            <a:srcRect l="5677" t="3316" r="5517" b="6082"/>
            <a:stretch>
              <a:fillRect/>
            </a:stretch>
          </p:blipFill>
          <p:spPr>
            <a:xfrm>
              <a:off x="1077525" y="1534897"/>
              <a:ext cx="4332538" cy="4840064"/>
            </a:xfrm>
            <a:prstGeom prst="rect">
              <a:avLst/>
            </a:prstGeom>
          </p:spPr>
        </p:pic>
        <p:sp>
          <p:nvSpPr>
            <p:cNvPr id="1048638" name="Picture Placeholder 28"/>
            <p:cNvSpPr txBox="1"/>
            <p:nvPr/>
          </p:nvSpPr>
          <p:spPr>
            <a:xfrm>
              <a:off x="1441621" y="1872790"/>
              <a:ext cx="3610439" cy="3039618"/>
            </a:xfrm>
            <a:custGeom>
              <a:avLst/>
              <a:gdLst>
                <a:gd name="connsiteX0" fmla="*/ 0 w 4249172"/>
                <a:gd name="connsiteY0" fmla="*/ 0 h 3577365"/>
                <a:gd name="connsiteX1" fmla="*/ 3792554 w 4249172"/>
                <a:gd name="connsiteY1" fmla="*/ 1202323 h 3577365"/>
                <a:gd name="connsiteX2" fmla="*/ 4249172 w 4249172"/>
                <a:gd name="connsiteY2" fmla="*/ 3577365 h 3577365"/>
                <a:gd name="connsiteX3" fmla="*/ 184747 w 4249172"/>
                <a:gd name="connsiteY3" fmla="*/ 3207872 h 3577365"/>
              </a:gdLst>
              <a:ahLst/>
              <a:cxnLst>
                <a:cxn ang="0">
                  <a:pos x="connsiteX0" y="connsiteY0"/>
                </a:cxn>
                <a:cxn ang="0">
                  <a:pos x="connsiteX1" y="connsiteY1"/>
                </a:cxn>
                <a:cxn ang="0">
                  <a:pos x="connsiteX2" y="connsiteY2"/>
                </a:cxn>
                <a:cxn ang="0">
                  <a:pos x="connsiteX3" y="connsiteY3"/>
                </a:cxn>
              </a:cxnLst>
              <a:rect l="l" t="t" r="r" b="b"/>
              <a:pathLst>
                <a:path w="4249172" h="3577365">
                  <a:moveTo>
                    <a:pt x="0" y="0"/>
                  </a:moveTo>
                  <a:lnTo>
                    <a:pt x="3792554" y="1202323"/>
                  </a:lnTo>
                  <a:lnTo>
                    <a:pt x="4249172" y="3577365"/>
                  </a:lnTo>
                  <a:lnTo>
                    <a:pt x="184747" y="3207872"/>
                  </a:lnTo>
                  <a:close/>
                </a:path>
              </a:pathLst>
            </a:custGeom>
            <a:blipFill>
              <a:blip r:embed="rId4"/>
              <a:stretch>
                <a:fillRect/>
              </a:stretch>
            </a:blipFill>
          </p:spPr>
          <p:txBody>
            <a:bodyPr/>
            <a:lstStyle/>
            <a:p>
              <a:endParaRPr lang="zh-CN" altLang="en-US">
                <a:cs typeface="+mn-ea"/>
                <a:sym typeface="+mn-lt"/>
              </a:endParaRPr>
            </a:p>
          </p:txBody>
        </p:sp>
      </p:grpSp>
      <p:grpSp>
        <p:nvGrpSpPr>
          <p:cNvPr id="63" name="组合 2"/>
          <p:cNvGrpSpPr/>
          <p:nvPr/>
        </p:nvGrpSpPr>
        <p:grpSpPr>
          <a:xfrm>
            <a:off x="6767331" y="1706732"/>
            <a:ext cx="3847961" cy="3556122"/>
            <a:chOff x="6767331" y="1706732"/>
            <a:chExt cx="3847961" cy="3556122"/>
          </a:xfrm>
        </p:grpSpPr>
        <p:graphicFrame>
          <p:nvGraphicFramePr>
            <p:cNvPr id="4194304" name="Chart 16"/>
            <p:cNvGraphicFramePr>
              <a:graphicFrameLocks/>
            </p:cNvGraphicFramePr>
            <p:nvPr/>
          </p:nvGraphicFramePr>
          <p:xfrm>
            <a:off x="7471354" y="3623266"/>
            <a:ext cx="1524288" cy="1289142"/>
          </p:xfrm>
          <a:graphic>
            <a:graphicData uri="http://schemas.openxmlformats.org/drawingml/2006/chart">
              <c:chart xmlns:c="http://schemas.openxmlformats.org/drawingml/2006/chart" xmlns:r="http://schemas.openxmlformats.org/officeDocument/2006/relationships" r:id="rId5"/>
            </a:graphicData>
          </a:graphic>
        </p:graphicFrame>
        <p:sp>
          <p:nvSpPr>
            <p:cNvPr id="1048639" name="TextBox 17"/>
            <p:cNvSpPr txBox="1"/>
            <p:nvPr/>
          </p:nvSpPr>
          <p:spPr>
            <a:xfrm>
              <a:off x="7880666" y="4068278"/>
              <a:ext cx="70566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pPr>
              <a:r>
                <a:rPr kumimoji="0" lang="en-US" sz="2000" b="0" i="0" u="none" strike="noStrike" kern="1200" cap="none" spc="0" normalizeH="0" baseline="0" noProof="0" dirty="0">
                  <a:ln>
                    <a:noFill/>
                  </a:ln>
                  <a:solidFill>
                    <a:schemeClr val="tx1">
                      <a:lumMod val="75000"/>
                      <a:lumOff val="25000"/>
                    </a:schemeClr>
                  </a:solidFill>
                  <a:effectLst/>
                  <a:uLnTx/>
                  <a:uFillTx/>
                  <a:cs typeface="+mn-ea"/>
                  <a:sym typeface="+mn-lt"/>
                </a:rPr>
                <a:t>01</a:t>
              </a:r>
            </a:p>
          </p:txBody>
        </p:sp>
        <p:graphicFrame>
          <p:nvGraphicFramePr>
            <p:cNvPr id="4194305" name="Chart 18"/>
            <p:cNvGraphicFramePr>
              <a:graphicFrameLocks/>
            </p:cNvGraphicFramePr>
            <p:nvPr/>
          </p:nvGraphicFramePr>
          <p:xfrm>
            <a:off x="9091004" y="3623266"/>
            <a:ext cx="1524288" cy="1289142"/>
          </p:xfrm>
          <a:graphic>
            <a:graphicData uri="http://schemas.openxmlformats.org/drawingml/2006/chart">
              <c:chart xmlns:c="http://schemas.openxmlformats.org/drawingml/2006/chart" xmlns:r="http://schemas.openxmlformats.org/officeDocument/2006/relationships" r:id="rId6"/>
            </a:graphicData>
          </a:graphic>
        </p:graphicFrame>
        <p:sp>
          <p:nvSpPr>
            <p:cNvPr id="1048640" name="TextBox 19"/>
            <p:cNvSpPr txBox="1"/>
            <p:nvPr/>
          </p:nvSpPr>
          <p:spPr>
            <a:xfrm>
              <a:off x="9500316" y="4069639"/>
              <a:ext cx="70566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pPr>
              <a:r>
                <a:rPr kumimoji="0" lang="en-US" sz="2000" b="0" i="0" u="none" strike="noStrike" kern="1200" cap="none" spc="0" normalizeH="0" baseline="0" noProof="0" dirty="0">
                  <a:ln>
                    <a:noFill/>
                  </a:ln>
                  <a:solidFill>
                    <a:schemeClr val="tx1">
                      <a:lumMod val="75000"/>
                      <a:lumOff val="25000"/>
                    </a:schemeClr>
                  </a:solidFill>
                  <a:effectLst/>
                  <a:uLnTx/>
                  <a:uFillTx/>
                  <a:cs typeface="+mn-ea"/>
                  <a:sym typeface="+mn-lt"/>
                </a:rPr>
                <a:t>02</a:t>
              </a:r>
            </a:p>
          </p:txBody>
        </p:sp>
        <p:sp>
          <p:nvSpPr>
            <p:cNvPr id="1048641" name="TextBox 20"/>
            <p:cNvSpPr txBox="1"/>
            <p:nvPr/>
          </p:nvSpPr>
          <p:spPr>
            <a:xfrm>
              <a:off x="9504336" y="4862744"/>
              <a:ext cx="697627"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pPr>
              <a:r>
                <a:rPr lang="zh-CN" altLang="en-US" sz="2000" dirty="0">
                  <a:solidFill>
                    <a:schemeClr val="tx1">
                      <a:lumMod val="75000"/>
                      <a:lumOff val="25000"/>
                    </a:schemeClr>
                  </a:solidFill>
                  <a:cs typeface="+mn-ea"/>
                  <a:sym typeface="+mn-lt"/>
                </a:rPr>
                <a:t>算法</a:t>
              </a:r>
              <a:endParaRPr kumimoji="0" lang="en-US" sz="2000"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1048642" name="TextBox 21"/>
            <p:cNvSpPr txBox="1"/>
            <p:nvPr/>
          </p:nvSpPr>
          <p:spPr>
            <a:xfrm>
              <a:off x="7884684" y="4862744"/>
              <a:ext cx="697627"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pPr>
              <a:r>
                <a:rPr lang="zh-CN" altLang="en-US" sz="2000" noProof="0" dirty="0">
                  <a:solidFill>
                    <a:schemeClr val="tx1">
                      <a:lumMod val="75000"/>
                      <a:lumOff val="25000"/>
                    </a:schemeClr>
                  </a:solidFill>
                  <a:cs typeface="+mn-ea"/>
                  <a:sym typeface="+mn-lt"/>
                </a:rPr>
                <a:t>数据</a:t>
              </a:r>
              <a:endParaRPr kumimoji="0" lang="en-US" sz="2000"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1048643" name="TextBox 7"/>
            <p:cNvSpPr txBox="1"/>
            <p:nvPr/>
          </p:nvSpPr>
          <p:spPr>
            <a:xfrm>
              <a:off x="7737335" y="2107620"/>
              <a:ext cx="2236510" cy="1077218"/>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pPr>
              <a:r>
                <a:rPr lang="zh-CN" altLang="en-US" sz="3200" dirty="0">
                  <a:solidFill>
                    <a:schemeClr val="accent2"/>
                  </a:solidFill>
                  <a:cs typeface="+mn-ea"/>
                  <a:sym typeface="+mn-lt"/>
                </a:rPr>
                <a:t>推荐系统的</a:t>
              </a:r>
              <a:endParaRPr lang="en-US" altLang="zh-CN" sz="3200" dirty="0">
                <a:solidFill>
                  <a:schemeClr val="accent2"/>
                </a:solidFill>
                <a:cs typeface="+mn-ea"/>
                <a:sym typeface="+mn-lt"/>
              </a:endParaRPr>
            </a:p>
            <a:p>
              <a:pPr marL="0" marR="0" lvl="0" indent="0" algn="r" defTabSz="914400" rtl="0" eaLnBrk="1" fontAlgn="auto" latinLnBrk="0" hangingPunct="1">
                <a:lnSpc>
                  <a:spcPct val="100000"/>
                </a:lnSpc>
                <a:spcBef>
                  <a:spcPts val="0"/>
                </a:spcBef>
                <a:spcAft>
                  <a:spcPts val="0"/>
                </a:spcAft>
                <a:buClrTx/>
                <a:buSzTx/>
                <a:buFontTx/>
                <a:buNone/>
              </a:pPr>
              <a:r>
                <a:rPr kumimoji="0" lang="zh-CN" altLang="en-US" sz="3200" b="0" i="0" u="none" strike="noStrike" kern="1200" cap="none" spc="0" normalizeH="0" baseline="0" noProof="0" dirty="0">
                  <a:ln>
                    <a:noFill/>
                  </a:ln>
                  <a:solidFill>
                    <a:schemeClr val="accent2"/>
                  </a:solidFill>
                  <a:effectLst/>
                  <a:uLnTx/>
                  <a:uFillTx/>
                  <a:cs typeface="+mn-ea"/>
                  <a:sym typeface="+mn-lt"/>
                </a:rPr>
                <a:t>两大要素</a:t>
              </a:r>
              <a:endParaRPr kumimoji="0" lang="en-US" altLang="zh-CN" sz="3200" b="0" i="0" u="none" strike="noStrike" kern="1200" cap="none" spc="0" normalizeH="0" baseline="0" noProof="0" dirty="0">
                <a:ln>
                  <a:noFill/>
                </a:ln>
                <a:solidFill>
                  <a:schemeClr val="accent2"/>
                </a:solidFill>
                <a:effectLst/>
                <a:uLnTx/>
                <a:uFillTx/>
                <a:cs typeface="+mn-ea"/>
                <a:sym typeface="+mn-lt"/>
              </a:endParaRPr>
            </a:p>
          </p:txBody>
        </p:sp>
        <p:sp>
          <p:nvSpPr>
            <p:cNvPr id="1048644" name="Google Shape;86;p19"/>
            <p:cNvSpPr txBox="1"/>
            <p:nvPr/>
          </p:nvSpPr>
          <p:spPr>
            <a:xfrm>
              <a:off x="6767331" y="1706732"/>
              <a:ext cx="3183654" cy="310226"/>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Tx/>
                <a:buSzTx/>
                <a:buFontTx/>
                <a:buNone/>
              </a:pPr>
              <a:r>
                <a:rPr lang="en-US" sz="2400" dirty="0">
                  <a:solidFill>
                    <a:schemeClr val="tx1">
                      <a:lumMod val="75000"/>
                      <a:lumOff val="25000"/>
                    </a:schemeClr>
                  </a:solidFill>
                  <a:cs typeface="+mn-ea"/>
                  <a:sym typeface="+mn-lt"/>
                </a:rPr>
                <a:t>Importance</a:t>
              </a:r>
              <a:endParaRPr kumimoji="0" sz="24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p:cTn id="7" dur="500" fill="hold"/>
                                        <p:tgtEl>
                                          <p:spTgt spid="61"/>
                                        </p:tgtEl>
                                        <p:attrNameLst>
                                          <p:attrName>ppt_w</p:attrName>
                                        </p:attrNameLst>
                                      </p:cBhvr>
                                      <p:tavLst>
                                        <p:tav tm="0">
                                          <p:val>
                                            <p:fltVal val="0"/>
                                          </p:val>
                                        </p:tav>
                                        <p:tav tm="100000">
                                          <p:val>
                                            <p:strVal val="#ppt_w"/>
                                          </p:val>
                                        </p:tav>
                                      </p:tavLst>
                                    </p:anim>
                                    <p:anim calcmode="lin" valueType="num">
                                      <p:cBhvr>
                                        <p:cTn id="8" dur="500" fill="hold"/>
                                        <p:tgtEl>
                                          <p:spTgt spid="61"/>
                                        </p:tgtEl>
                                        <p:attrNameLst>
                                          <p:attrName>ppt_h</p:attrName>
                                        </p:attrNameLst>
                                      </p:cBhvr>
                                      <p:tavLst>
                                        <p:tav tm="0">
                                          <p:val>
                                            <p:fltVal val="0"/>
                                          </p:val>
                                        </p:tav>
                                        <p:tav tm="100000">
                                          <p:val>
                                            <p:strVal val="#ppt_h"/>
                                          </p:val>
                                        </p:tav>
                                      </p:tavLst>
                                    </p:anim>
                                    <p:animEffect transition="in" filter="fade">
                                      <p:cBhvr>
                                        <p:cTn id="9" dur="500"/>
                                        <p:tgtEl>
                                          <p:spTgt spid="61"/>
                                        </p:tgtEl>
                                      </p:cBhvr>
                                    </p:animEffect>
                                  </p:childTnLst>
                                </p:cTn>
                              </p:par>
                              <p:par>
                                <p:cTn id="10" presetID="22" presetClass="entr" presetSubtype="8" fill="hold"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wipe(left)">
                                      <p:cBhvr>
                                        <p:cTn id="12" dur="750"/>
                                        <p:tgtEl>
                                          <p:spTgt spid="60"/>
                                        </p:tgtEl>
                                      </p:cBhvr>
                                    </p:animEffect>
                                  </p:childTnLst>
                                </p:cTn>
                              </p:par>
                            </p:childTnLst>
                          </p:cTn>
                        </p:par>
                        <p:par>
                          <p:cTn id="13" fill="hold">
                            <p:stCondLst>
                              <p:cond delay="750"/>
                            </p:stCondLst>
                            <p:childTnLst>
                              <p:par>
                                <p:cTn id="14" presetID="10" presetClass="entr" presetSubtype="0" fill="hold" nodeType="after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组合 121"/>
          <p:cNvGrpSpPr/>
          <p:nvPr/>
        </p:nvGrpSpPr>
        <p:grpSpPr>
          <a:xfrm>
            <a:off x="723900" y="303571"/>
            <a:ext cx="11468099" cy="584775"/>
            <a:chOff x="723900" y="303571"/>
            <a:chExt cx="11468099" cy="584775"/>
          </a:xfrm>
        </p:grpSpPr>
        <p:sp>
          <p:nvSpPr>
            <p:cNvPr id="1048648" name="矩形 7"/>
            <p:cNvSpPr/>
            <p:nvPr/>
          </p:nvSpPr>
          <p:spPr>
            <a:xfrm>
              <a:off x="723900" y="354013"/>
              <a:ext cx="11468099" cy="523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649" name="文本框 9"/>
            <p:cNvSpPr txBox="1"/>
            <p:nvPr/>
          </p:nvSpPr>
          <p:spPr>
            <a:xfrm>
              <a:off x="1098102" y="303571"/>
              <a:ext cx="566595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3200" b="1" i="0" u="none" strike="noStrike" kern="1200" cap="none" spc="500" normalizeH="0" baseline="0" noProof="0" dirty="0">
                  <a:ln>
                    <a:noFill/>
                  </a:ln>
                  <a:solidFill>
                    <a:schemeClr val="bg1"/>
                  </a:solidFill>
                  <a:effectLst/>
                  <a:uLnTx/>
                  <a:uFillTx/>
                  <a:cs typeface="+mn-ea"/>
                  <a:sym typeface="+mn-lt"/>
                </a:rPr>
                <a:t>背景介绍</a:t>
              </a:r>
            </a:p>
          </p:txBody>
        </p:sp>
      </p:grpSp>
      <p:grpSp>
        <p:nvGrpSpPr>
          <p:cNvPr id="68"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1048650"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lumMod val="75000"/>
                    <a:lumOff val="25000"/>
                  </a:schemeClr>
                </a:solidFill>
                <a:cs typeface="+mn-ea"/>
                <a:sym typeface="+mn-lt"/>
              </a:endParaRPr>
            </a:p>
          </p:txBody>
        </p:sp>
        <p:sp>
          <p:nvSpPr>
            <p:cNvPr id="1048651" name="椭圆 6"/>
            <p:cNvSpPr/>
            <p:nvPr/>
          </p:nvSpPr>
          <p:spPr>
            <a:xfrm>
              <a:off x="392112" y="760412"/>
              <a:ext cx="3825876"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cs typeface="+mn-ea"/>
                  <a:sym typeface="+mn-lt"/>
                </a:rPr>
                <a:t>01</a:t>
              </a:r>
              <a:endParaRPr lang="zh-CN" altLang="en-US" b="1" dirty="0">
                <a:solidFill>
                  <a:schemeClr val="tx1">
                    <a:lumMod val="75000"/>
                    <a:lumOff val="25000"/>
                  </a:schemeClr>
                </a:solidFill>
                <a:cs typeface="+mn-ea"/>
                <a:sym typeface="+mn-lt"/>
              </a:endParaRPr>
            </a:p>
          </p:txBody>
        </p:sp>
      </p:grpSp>
      <p:pic>
        <p:nvPicPr>
          <p:cNvPr id="2097153" name="图片 13"/>
          <p:cNvPicPr>
            <a:picLocks noChangeAspect="1"/>
          </p:cNvPicPr>
          <p:nvPr/>
        </p:nvPicPr>
        <p:blipFill>
          <a:blip r:embed="rId3"/>
          <a:stretch>
            <a:fillRect/>
          </a:stretch>
        </p:blipFill>
        <p:spPr>
          <a:xfrm>
            <a:off x="1003300" y="985287"/>
            <a:ext cx="6469513" cy="5728663"/>
          </a:xfrm>
          <a:prstGeom prst="rect">
            <a:avLst/>
          </a:prstGeom>
        </p:spPr>
      </p:pic>
      <p:grpSp>
        <p:nvGrpSpPr>
          <p:cNvPr id="69" name="组合 16"/>
          <p:cNvGrpSpPr/>
          <p:nvPr/>
        </p:nvGrpSpPr>
        <p:grpSpPr>
          <a:xfrm>
            <a:off x="8860608" y="1266059"/>
            <a:ext cx="2328092" cy="5148674"/>
            <a:chOff x="8707338" y="1753721"/>
            <a:chExt cx="2328092" cy="4766362"/>
          </a:xfrm>
        </p:grpSpPr>
        <p:grpSp>
          <p:nvGrpSpPr>
            <p:cNvPr id="70" name="组合 14"/>
            <p:cNvGrpSpPr/>
            <p:nvPr/>
          </p:nvGrpSpPr>
          <p:grpSpPr>
            <a:xfrm>
              <a:off x="8707338" y="1753721"/>
              <a:ext cx="2328092" cy="4525209"/>
              <a:chOff x="7805464" y="1832659"/>
              <a:chExt cx="2328092" cy="4525209"/>
            </a:xfrm>
          </p:grpSpPr>
          <p:grpSp>
            <p:nvGrpSpPr>
              <p:cNvPr id="71" name="#307467" descr="本素材由iSlide™ 提供 iSlide™尊重知识产权并注重保护用户享有的各项权利。郑重提醒您： iSlide™插件中提供的任何信息内容的所有权、知识产权归其原始权利人或权利受让人所有，您免费/购买获得的是信息内容的使用权，并受下述条款的约束； 1. 您仅可以个人非商业用途使用该等信息内容，不可将信息内容的全部或部分用于出售，或以出租、出借、转让、分销、发布等其他任何方式供他人使用； 2. 禁止在接入互联网或移动互联网的任何网站、平台、应用或程序上以任何方式为他人提供iSlide™插件资源内容的下载。 The resource is supplied by iSlide™. iSlide™ respects all intellectual property rights and protects all the rights its users acquired.Solemnly remind you: The ownership and intellectual property of the resources supplied in iSlide Add-in belongs to its owner or the assignee of this ownership.you only acquired the usage of the resources supplied in iSlide Add-in, as well as respected the following restrain terms: 1.You are only allowed to use such resource for personal and non-commercial aim, not allowed to use such resource or part of it for the sale; or rent, lend, transfer to others; or distribution or release it in any way. 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7805464" y="1832659"/>
                <a:ext cx="2328092" cy="4525209"/>
                <a:chOff x="5697220" y="1621590"/>
                <a:chExt cx="2328092" cy="4525209"/>
              </a:xfrm>
            </p:grpSpPr>
            <p:cxnSp>
              <p:nvCxnSpPr>
                <p:cNvPr id="3145731" name="直接连接符 88"/>
                <p:cNvCxnSpPr>
                  <a:cxnSpLocks/>
                  <a:stCxn id="1048652" idx="0"/>
                </p:cNvCxnSpPr>
                <p:nvPr/>
              </p:nvCxnSpPr>
              <p:spPr>
                <a:xfrm>
                  <a:off x="5819140" y="2051159"/>
                  <a:ext cx="0" cy="4095640"/>
                </a:xfrm>
                <a:prstGeom prst="line">
                  <a:avLst/>
                </a:prstGeom>
                <a:noFill/>
                <a:ln w="34925" cap="flat" cmpd="sng" algn="ctr">
                  <a:solidFill>
                    <a:sysClr val="window" lastClr="FFFFFF">
                      <a:lumMod val="75000"/>
                    </a:sysClr>
                  </a:solidFill>
                  <a:prstDash val="solid"/>
                  <a:miter lim="800000"/>
                </a:ln>
                <a:effectLst/>
              </p:spPr>
            </p:cxnSp>
            <p:sp>
              <p:nvSpPr>
                <p:cNvPr id="1048652" name="îśļíḋe"/>
                <p:cNvSpPr/>
                <p:nvPr/>
              </p:nvSpPr>
              <p:spPr>
                <a:xfrm>
                  <a:off x="5697220" y="2051159"/>
                  <a:ext cx="243840" cy="243840"/>
                </a:xfrm>
                <a:prstGeom prst="ellipse">
                  <a:avLst/>
                </a:prstGeom>
                <a:solidFill>
                  <a:sysClr val="window" lastClr="FFFFFF"/>
                </a:solidFill>
                <a:ln w="34925" cap="flat" cmpd="sng" algn="ctr">
                  <a:solidFill>
                    <a:schemeClr val="accent2"/>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white"/>
                    </a:solidFill>
                    <a:effectLst/>
                    <a:uLnTx/>
                    <a:uFillTx/>
                    <a:cs typeface="+mn-ea"/>
                    <a:sym typeface="+mn-lt"/>
                  </a:endParaRPr>
                </a:p>
              </p:txBody>
            </p:sp>
            <p:sp>
              <p:nvSpPr>
                <p:cNvPr id="1048653" name="iś1iḍe"/>
                <p:cNvSpPr/>
                <p:nvPr/>
              </p:nvSpPr>
              <p:spPr>
                <a:xfrm>
                  <a:off x="5697220" y="3058576"/>
                  <a:ext cx="243840" cy="243840"/>
                </a:xfrm>
                <a:prstGeom prst="ellipse">
                  <a:avLst/>
                </a:prstGeom>
                <a:solidFill>
                  <a:sysClr val="window" lastClr="FFFFFF"/>
                </a:solidFill>
                <a:ln w="34925" cap="flat" cmpd="sng" algn="ctr">
                  <a:solidFill>
                    <a:srgbClr val="2D313B"/>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white"/>
                    </a:solidFill>
                    <a:effectLst/>
                    <a:uLnTx/>
                    <a:uFillTx/>
                    <a:cs typeface="+mn-ea"/>
                    <a:sym typeface="+mn-lt"/>
                  </a:endParaRPr>
                </a:p>
              </p:txBody>
            </p:sp>
            <p:sp>
              <p:nvSpPr>
                <p:cNvPr id="1048654" name="işḻîďè"/>
                <p:cNvSpPr/>
                <p:nvPr/>
              </p:nvSpPr>
              <p:spPr>
                <a:xfrm>
                  <a:off x="5697220" y="5094599"/>
                  <a:ext cx="243840" cy="243840"/>
                </a:xfrm>
                <a:prstGeom prst="ellipse">
                  <a:avLst/>
                </a:prstGeom>
                <a:solidFill>
                  <a:sysClr val="window" lastClr="FFFFFF"/>
                </a:solidFill>
                <a:ln w="34925" cap="flat" cmpd="sng" algn="ctr">
                  <a:solidFill>
                    <a:srgbClr val="2D313B"/>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white"/>
                    </a:solidFill>
                    <a:effectLst/>
                    <a:uLnTx/>
                    <a:uFillTx/>
                    <a:cs typeface="+mn-ea"/>
                    <a:sym typeface="+mn-lt"/>
                  </a:endParaRPr>
                </a:p>
              </p:txBody>
            </p:sp>
            <p:sp>
              <p:nvSpPr>
                <p:cNvPr id="1048655" name="išļídê"/>
                <p:cNvSpPr/>
                <p:nvPr/>
              </p:nvSpPr>
              <p:spPr>
                <a:xfrm>
                  <a:off x="5697220" y="4065993"/>
                  <a:ext cx="243840" cy="243840"/>
                </a:xfrm>
                <a:prstGeom prst="ellipse">
                  <a:avLst/>
                </a:prstGeom>
                <a:solidFill>
                  <a:sysClr val="window" lastClr="FFFFFF"/>
                </a:solidFill>
                <a:ln w="34925" cap="flat" cmpd="sng" algn="ctr">
                  <a:solidFill>
                    <a:schemeClr val="accent2"/>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white"/>
                    </a:solidFill>
                    <a:effectLst/>
                    <a:uLnTx/>
                    <a:uFillTx/>
                    <a:cs typeface="+mn-ea"/>
                    <a:sym typeface="+mn-lt"/>
                  </a:endParaRPr>
                </a:p>
              </p:txBody>
            </p:sp>
            <p:sp>
              <p:nvSpPr>
                <p:cNvPr id="1048656" name="ïšľiḓe"/>
                <p:cNvSpPr txBox="1"/>
                <p:nvPr/>
              </p:nvSpPr>
              <p:spPr bwMode="auto">
                <a:xfrm>
                  <a:off x="6074742" y="3910124"/>
                  <a:ext cx="1950570" cy="441805"/>
                </a:xfrm>
                <a:prstGeom prst="rect">
                  <a:avLst/>
                </a:prstGeom>
                <a:noFill/>
                <a:ln>
                  <a:noFill/>
                </a:ln>
              </p:spPr>
              <p:txBody>
                <a:bodyPr wrap="none" lIns="90000" tIns="46800" rIns="90000" bIns="46800" anchor="b">
                  <a:normAutofit/>
                </a:bodyPr>
                <a:lstStyle/>
                <a:p>
                  <a:pPr marL="0" marR="0" lvl="0" indent="0" defTabSz="914400" eaLnBrk="1" fontAlgn="auto" latinLnBrk="0" hangingPunct="1">
                    <a:lnSpc>
                      <a:spcPct val="100000"/>
                    </a:lnSpc>
                    <a:spcBef>
                      <a:spcPct val="0"/>
                    </a:spcBef>
                    <a:spcAft>
                      <a:spcPts val="0"/>
                    </a:spcAft>
                    <a:buClrTx/>
                    <a:buSzTx/>
                    <a:buFontTx/>
                    <a:buNone/>
                  </a:pPr>
                  <a:r>
                    <a:rPr kumimoji="0" lang="en-US" altLang="zh-CN" sz="1600" b="1" i="0" u="none" strike="noStrike" kern="0" cap="none" spc="0" normalizeH="0" baseline="0" noProof="0" dirty="0">
                      <a:ln>
                        <a:noFill/>
                      </a:ln>
                      <a:solidFill>
                        <a:prstClr val="black"/>
                      </a:solidFill>
                      <a:effectLst/>
                      <a:uLnTx/>
                      <a:uFillTx/>
                      <a:cs typeface="+mn-ea"/>
                      <a:sym typeface="+mn-lt"/>
                    </a:rPr>
                    <a:t>PLOY2</a:t>
                  </a:r>
                </a:p>
              </p:txBody>
            </p:sp>
            <p:sp>
              <p:nvSpPr>
                <p:cNvPr id="1048657" name="îŝļidê"/>
                <p:cNvSpPr txBox="1"/>
                <p:nvPr/>
              </p:nvSpPr>
              <p:spPr bwMode="auto">
                <a:xfrm>
                  <a:off x="6074741" y="1621590"/>
                  <a:ext cx="1950571" cy="859138"/>
                </a:xfrm>
                <a:prstGeom prst="rect">
                  <a:avLst/>
                </a:prstGeom>
                <a:noFill/>
                <a:ln>
                  <a:noFill/>
                </a:ln>
              </p:spPr>
              <p:txBody>
                <a:bodyPr wrap="none" lIns="90000" tIns="46800" rIns="90000" bIns="46800" anchor="b">
                  <a:noAutofit/>
                </a:bodyPr>
                <a:lstStyle/>
                <a:p>
                  <a:pPr marL="0" marR="0" lvl="0" indent="0" defTabSz="914400" eaLnBrk="1" fontAlgn="auto" latinLnBrk="0" hangingPunct="1">
                    <a:lnSpc>
                      <a:spcPct val="170000"/>
                    </a:lnSpc>
                    <a:spcBef>
                      <a:spcPct val="0"/>
                    </a:spcBef>
                    <a:spcAft>
                      <a:spcPts val="0"/>
                    </a:spcAft>
                    <a:buClrTx/>
                    <a:buSzTx/>
                    <a:buFontTx/>
                    <a:buNone/>
                  </a:pPr>
                  <a:r>
                    <a:rPr kumimoji="0" lang="zh-CN" altLang="en-US" sz="1500" b="1" i="0" u="none" strike="noStrike" kern="0" cap="none" spc="0" normalizeH="0" baseline="0" noProof="0" dirty="0">
                      <a:ln>
                        <a:noFill/>
                      </a:ln>
                      <a:solidFill>
                        <a:prstClr val="black"/>
                      </a:solidFill>
                      <a:effectLst/>
                      <a:uLnTx/>
                      <a:uFillTx/>
                      <a:latin typeface="+mn-ea"/>
                      <a:cs typeface="+mn-ea"/>
                      <a:sym typeface="+mn-lt"/>
                    </a:rPr>
                    <a:t>协同过滤</a:t>
                  </a:r>
                  <a:r>
                    <a:rPr kumimoji="0" lang="en-US" altLang="zh-CN" sz="1500" b="1" i="0" u="none" strike="noStrike" kern="0" cap="none" spc="0" normalizeH="0" baseline="0" noProof="0" dirty="0">
                      <a:ln>
                        <a:noFill/>
                      </a:ln>
                      <a:solidFill>
                        <a:prstClr val="black"/>
                      </a:solidFill>
                      <a:effectLst/>
                      <a:uLnTx/>
                      <a:uFillTx/>
                      <a:latin typeface="+mn-ea"/>
                      <a:cs typeface="+mn-ea"/>
                      <a:sym typeface="+mn-lt"/>
                    </a:rPr>
                    <a:t>CF</a:t>
                  </a:r>
                </a:p>
                <a:p>
                  <a:pPr marL="0" marR="0" lvl="0" indent="0" defTabSz="914400" eaLnBrk="1" fontAlgn="auto" latinLnBrk="0" hangingPunct="1">
                    <a:lnSpc>
                      <a:spcPct val="170000"/>
                    </a:lnSpc>
                    <a:spcBef>
                      <a:spcPct val="0"/>
                    </a:spcBef>
                    <a:spcAft>
                      <a:spcPts val="0"/>
                    </a:spcAft>
                    <a:buClrTx/>
                    <a:buSzTx/>
                    <a:buFontTx/>
                    <a:buNone/>
                  </a:pPr>
                  <a:r>
                    <a:rPr kumimoji="0" lang="zh-CN" altLang="en-US" sz="1500" b="1" i="0" u="none" strike="noStrike" kern="0" cap="none" spc="0" normalizeH="0" baseline="0" noProof="0" dirty="0">
                      <a:ln>
                        <a:noFill/>
                      </a:ln>
                      <a:solidFill>
                        <a:prstClr val="black"/>
                      </a:solidFill>
                      <a:effectLst/>
                      <a:uLnTx/>
                      <a:uFillTx/>
                      <a:latin typeface="+mn-ea"/>
                      <a:cs typeface="+mn-ea"/>
                      <a:sym typeface="+mn-lt"/>
                    </a:rPr>
                    <a:t>矩阵分解</a:t>
                  </a:r>
                  <a:r>
                    <a:rPr kumimoji="0" lang="en-US" altLang="zh-CN" sz="1500" b="1" i="0" u="none" strike="noStrike" kern="0" cap="none" spc="0" normalizeH="0" baseline="0" noProof="0" dirty="0">
                      <a:ln>
                        <a:noFill/>
                      </a:ln>
                      <a:solidFill>
                        <a:prstClr val="black"/>
                      </a:solidFill>
                      <a:effectLst/>
                      <a:uLnTx/>
                      <a:uFillTx/>
                      <a:latin typeface="+mn-ea"/>
                      <a:cs typeface="+mn-ea"/>
                      <a:sym typeface="+mn-lt"/>
                    </a:rPr>
                    <a:t>MF</a:t>
                  </a:r>
                </a:p>
              </p:txBody>
            </p:sp>
          </p:grpSp>
          <p:sp>
            <p:nvSpPr>
              <p:cNvPr id="1048658" name="îŝļidê"/>
              <p:cNvSpPr txBox="1"/>
              <p:nvPr/>
            </p:nvSpPr>
            <p:spPr bwMode="auto">
              <a:xfrm>
                <a:off x="8182985" y="3104134"/>
                <a:ext cx="1950571" cy="441805"/>
              </a:xfrm>
              <a:prstGeom prst="rect">
                <a:avLst/>
              </a:prstGeom>
              <a:noFill/>
              <a:ln>
                <a:noFill/>
              </a:ln>
            </p:spPr>
            <p:txBody>
              <a:bodyPr wrap="none" lIns="90000" tIns="46800" rIns="90000" bIns="46800" anchor="b">
                <a:normAutofit/>
              </a:bodyPr>
              <a:lstStyle/>
              <a:p>
                <a:pPr marL="0" marR="0" lvl="0" indent="0" defTabSz="914400" eaLnBrk="1" fontAlgn="auto" latinLnBrk="0" hangingPunct="1">
                  <a:lnSpc>
                    <a:spcPct val="100000"/>
                  </a:lnSpc>
                  <a:spcBef>
                    <a:spcPct val="0"/>
                  </a:spcBef>
                  <a:spcAft>
                    <a:spcPts val="0"/>
                  </a:spcAft>
                  <a:buClrTx/>
                  <a:buSzTx/>
                  <a:buFontTx/>
                  <a:buNone/>
                </a:pPr>
                <a:r>
                  <a:rPr lang="zh-CN" altLang="en-US" sz="1600" b="1" kern="0" dirty="0">
                    <a:solidFill>
                      <a:prstClr val="black"/>
                    </a:solidFill>
                    <a:cs typeface="+mn-ea"/>
                    <a:sym typeface="+mn-lt"/>
                  </a:rPr>
                  <a:t>逻辑回归</a:t>
                </a:r>
                <a:r>
                  <a:rPr lang="en-US" altLang="zh-CN" sz="1600" b="1" kern="0" dirty="0">
                    <a:solidFill>
                      <a:prstClr val="black"/>
                    </a:solidFill>
                    <a:cs typeface="+mn-ea"/>
                    <a:sym typeface="+mn-lt"/>
                  </a:rPr>
                  <a:t>LR</a:t>
                </a:r>
                <a:endParaRPr kumimoji="0" lang="en-US" altLang="zh-CN" sz="1600" b="1" i="0" u="none" strike="noStrike" kern="0" cap="none" spc="0" normalizeH="0" baseline="0" noProof="0" dirty="0">
                  <a:ln>
                    <a:noFill/>
                  </a:ln>
                  <a:solidFill>
                    <a:prstClr val="black"/>
                  </a:solidFill>
                  <a:effectLst/>
                  <a:uLnTx/>
                  <a:uFillTx/>
                  <a:cs typeface="+mn-ea"/>
                  <a:sym typeface="+mn-lt"/>
                </a:endParaRPr>
              </a:p>
            </p:txBody>
          </p:sp>
          <p:sp>
            <p:nvSpPr>
              <p:cNvPr id="1048659" name="ïšľiḓe"/>
              <p:cNvSpPr txBox="1"/>
              <p:nvPr/>
            </p:nvSpPr>
            <p:spPr bwMode="auto">
              <a:xfrm>
                <a:off x="8182986" y="5138252"/>
                <a:ext cx="1950570" cy="441805"/>
              </a:xfrm>
              <a:prstGeom prst="rect">
                <a:avLst/>
              </a:prstGeom>
              <a:noFill/>
              <a:ln>
                <a:noFill/>
              </a:ln>
            </p:spPr>
            <p:txBody>
              <a:bodyPr wrap="none" lIns="90000" tIns="46800" rIns="90000" bIns="46800" anchor="b">
                <a:normAutofit/>
              </a:bodyPr>
              <a:lstStyle/>
              <a:p>
                <a:pPr marL="0" marR="0" lvl="0" indent="0" defTabSz="914400" eaLnBrk="1" fontAlgn="auto" latinLnBrk="0" hangingPunct="1">
                  <a:lnSpc>
                    <a:spcPct val="100000"/>
                  </a:lnSpc>
                  <a:spcBef>
                    <a:spcPct val="0"/>
                  </a:spcBef>
                  <a:spcAft>
                    <a:spcPts val="0"/>
                  </a:spcAft>
                  <a:buClrTx/>
                  <a:buSzTx/>
                  <a:buFontTx/>
                  <a:buNone/>
                </a:pPr>
                <a:r>
                  <a:rPr lang="en-US" altLang="zh-CN" sz="1600" b="1" kern="0" dirty="0">
                    <a:solidFill>
                      <a:prstClr val="black"/>
                    </a:solidFill>
                    <a:cs typeface="+mn-ea"/>
                    <a:sym typeface="+mn-lt"/>
                  </a:rPr>
                  <a:t>FM&amp;FFM</a:t>
                </a:r>
                <a:endParaRPr kumimoji="0" lang="en-US" altLang="zh-CN" sz="1600" b="1" i="0" u="none" strike="noStrike" kern="0" cap="none" spc="0" normalizeH="0" baseline="0" noProof="0" dirty="0">
                  <a:ln>
                    <a:noFill/>
                  </a:ln>
                  <a:solidFill>
                    <a:prstClr val="black"/>
                  </a:solidFill>
                  <a:effectLst/>
                  <a:uLnTx/>
                  <a:uFillTx/>
                  <a:cs typeface="+mn-ea"/>
                  <a:sym typeface="+mn-lt"/>
                </a:endParaRPr>
              </a:p>
            </p:txBody>
          </p:sp>
        </p:grpSp>
        <p:sp>
          <p:nvSpPr>
            <p:cNvPr id="1048660" name="işḻîďè"/>
            <p:cNvSpPr/>
            <p:nvPr/>
          </p:nvSpPr>
          <p:spPr>
            <a:xfrm>
              <a:off x="8707338" y="6234147"/>
              <a:ext cx="243840" cy="243840"/>
            </a:xfrm>
            <a:prstGeom prst="ellipse">
              <a:avLst/>
            </a:prstGeom>
            <a:solidFill>
              <a:sysClr val="window" lastClr="FFFFFF"/>
            </a:solidFill>
            <a:ln w="34925" cap="flat" cmpd="sng" algn="ctr">
              <a:solidFill>
                <a:schemeClr val="accent2"/>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pPr>
              <a:endParaRPr kumimoji="0" sz="1800" b="0" i="0" u="none" strike="noStrike" kern="0" cap="none" spc="0" normalizeH="0" baseline="0" noProof="0">
                <a:ln>
                  <a:noFill/>
                </a:ln>
                <a:solidFill>
                  <a:prstClr val="white"/>
                </a:solidFill>
                <a:effectLst/>
                <a:uLnTx/>
                <a:uFillTx/>
                <a:cs typeface="+mn-ea"/>
                <a:sym typeface="+mn-lt"/>
              </a:endParaRPr>
            </a:p>
          </p:txBody>
        </p:sp>
        <p:sp>
          <p:nvSpPr>
            <p:cNvPr id="1048661" name="ïšľiḓe"/>
            <p:cNvSpPr txBox="1"/>
            <p:nvPr/>
          </p:nvSpPr>
          <p:spPr bwMode="auto">
            <a:xfrm>
              <a:off x="9084860" y="6078278"/>
              <a:ext cx="1950570" cy="441805"/>
            </a:xfrm>
            <a:prstGeom prst="rect">
              <a:avLst/>
            </a:prstGeom>
            <a:noFill/>
            <a:ln>
              <a:noFill/>
            </a:ln>
          </p:spPr>
          <p:txBody>
            <a:bodyPr wrap="none" lIns="90000" tIns="46800" rIns="90000" bIns="46800" anchor="b">
              <a:normAutofit/>
            </a:bodyPr>
            <a:lstStyle/>
            <a:p>
              <a:pPr marL="0" marR="0" lvl="0" indent="0" defTabSz="914400" eaLnBrk="1" fontAlgn="auto" latinLnBrk="0" hangingPunct="1">
                <a:lnSpc>
                  <a:spcPct val="100000"/>
                </a:lnSpc>
                <a:spcBef>
                  <a:spcPct val="0"/>
                </a:spcBef>
                <a:spcAft>
                  <a:spcPts val="0"/>
                </a:spcAft>
                <a:buClrTx/>
                <a:buSzTx/>
                <a:buFontTx/>
                <a:buNone/>
              </a:pPr>
              <a:r>
                <a:rPr lang="en-US" altLang="zh-CN" sz="1600" b="1" kern="0" dirty="0">
                  <a:solidFill>
                    <a:prstClr val="black"/>
                  </a:solidFill>
                  <a:cs typeface="+mn-ea"/>
                  <a:sym typeface="+mn-lt"/>
                </a:rPr>
                <a:t>GBDT+LR</a:t>
              </a:r>
              <a:endParaRPr kumimoji="0" lang="en-US" altLang="zh-CN" sz="1600" b="1" i="0" u="none" strike="noStrike" kern="0" cap="none" spc="0" normalizeH="0" baseline="0" noProof="0" dirty="0">
                <a:ln>
                  <a:noFill/>
                </a:ln>
                <a:solidFill>
                  <a:prstClr val="black"/>
                </a:solidFill>
                <a:effectLst/>
                <a:uLnTx/>
                <a:uFillTx/>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par>
                                <p:cTn id="10" presetID="22" presetClass="entr" presetSubtype="8" fill="hold" nodeType="with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wipe(left)">
                                      <p:cBhvr>
                                        <p:cTn id="12" dur="750"/>
                                        <p:tgtEl>
                                          <p:spTgt spid="67"/>
                                        </p:tgtEl>
                                      </p:cBhvr>
                                    </p:animEffect>
                                  </p:childTnLst>
                                </p:cTn>
                              </p:par>
                            </p:childTnLst>
                          </p:cTn>
                        </p:par>
                        <p:par>
                          <p:cTn id="13" fill="hold">
                            <p:stCondLst>
                              <p:cond delay="750"/>
                            </p:stCondLst>
                            <p:childTnLst>
                              <p:par>
                                <p:cTn id="14" presetID="10" presetClass="entr" presetSubtype="0" fill="hold" nodeType="afterEffect">
                                  <p:stCondLst>
                                    <p:cond delay="0"/>
                                  </p:stCondLst>
                                  <p:childTnLst>
                                    <p:set>
                                      <p:cBhvr>
                                        <p:cTn id="15" dur="1" fill="hold">
                                          <p:stCondLst>
                                            <p:cond delay="0"/>
                                          </p:stCondLst>
                                        </p:cTn>
                                        <p:tgtEl>
                                          <p:spTgt spid="2097153"/>
                                        </p:tgtEl>
                                        <p:attrNameLst>
                                          <p:attrName>style.visibility</p:attrName>
                                        </p:attrNameLst>
                                      </p:cBhvr>
                                      <p:to>
                                        <p:strVal val="visible"/>
                                      </p:to>
                                    </p:set>
                                    <p:animEffect transition="in" filter="fade">
                                      <p:cBhvr>
                                        <p:cTn id="16" dur="500"/>
                                        <p:tgtEl>
                                          <p:spTgt spid="2097153"/>
                                        </p:tgtEl>
                                      </p:cBhvr>
                                    </p:animEffect>
                                  </p:childTnLst>
                                </p:cTn>
                              </p:par>
                              <p:par>
                                <p:cTn id="17" presetID="10" presetClass="entr" presetSubtype="0" fill="hold" nodeType="with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矩形 11"/>
          <p:cNvSpPr/>
          <p:nvPr/>
        </p:nvSpPr>
        <p:spPr>
          <a:xfrm>
            <a:off x="0" y="105269"/>
            <a:ext cx="12192000" cy="6858000"/>
          </a:xfrm>
          <a:prstGeom prst="rect">
            <a:avLst/>
          </a:prstGeom>
          <a:pattFill prst="weave">
            <a:fgClr>
              <a:srgbClr val="F5F5F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73" name="组合 121"/>
          <p:cNvGrpSpPr/>
          <p:nvPr/>
        </p:nvGrpSpPr>
        <p:grpSpPr>
          <a:xfrm>
            <a:off x="723900" y="303571"/>
            <a:ext cx="11468099" cy="584775"/>
            <a:chOff x="723900" y="303571"/>
            <a:chExt cx="11468099" cy="584775"/>
          </a:xfrm>
        </p:grpSpPr>
        <p:sp>
          <p:nvSpPr>
            <p:cNvPr id="1048663" name="矩形 7"/>
            <p:cNvSpPr/>
            <p:nvPr/>
          </p:nvSpPr>
          <p:spPr>
            <a:xfrm>
              <a:off x="723900" y="354013"/>
              <a:ext cx="11468099" cy="523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664" name="文本框 9"/>
            <p:cNvSpPr txBox="1"/>
            <p:nvPr/>
          </p:nvSpPr>
          <p:spPr>
            <a:xfrm>
              <a:off x="1098102" y="303571"/>
              <a:ext cx="5533768" cy="584775"/>
            </a:xfrm>
            <a:prstGeom prst="rect">
              <a:avLst/>
            </a:prstGeom>
            <a:noFill/>
          </p:spPr>
          <p:txBody>
            <a:bodyPr wrap="square" rtlCol="0">
              <a:spAutoFit/>
            </a:bodyPr>
            <a:lstStyle/>
            <a:p>
              <a:pPr lvl="0"/>
              <a:r>
                <a:rPr lang="zh-CN" altLang="en-US" sz="3200" b="1" spc="500" dirty="0">
                  <a:solidFill>
                    <a:schemeClr val="bg1"/>
                  </a:solidFill>
                  <a:cs typeface="+mn-ea"/>
                  <a:sym typeface="+mn-lt"/>
                </a:rPr>
                <a:t>背景介绍</a:t>
              </a:r>
            </a:p>
          </p:txBody>
        </p:sp>
      </p:grpSp>
      <p:grpSp>
        <p:nvGrpSpPr>
          <p:cNvPr id="74"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1048665" name="同心圆 98"/>
            <p:cNvSpPr/>
            <p:nvPr/>
          </p:nvSpPr>
          <p:spPr>
            <a:xfrm>
              <a:off x="304800" y="673100"/>
              <a:ext cx="4000500" cy="4000500"/>
            </a:xfrm>
            <a:prstGeom prst="donut">
              <a:avLst>
                <a:gd name="adj" fmla="val 4879"/>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lumMod val="75000"/>
                    <a:lumOff val="25000"/>
                  </a:schemeClr>
                </a:solidFill>
                <a:cs typeface="+mn-ea"/>
                <a:sym typeface="+mn-lt"/>
              </a:endParaRPr>
            </a:p>
          </p:txBody>
        </p:sp>
        <p:sp>
          <p:nvSpPr>
            <p:cNvPr id="1048666" name="椭圆 6"/>
            <p:cNvSpPr/>
            <p:nvPr/>
          </p:nvSpPr>
          <p:spPr>
            <a:xfrm>
              <a:off x="392112" y="760412"/>
              <a:ext cx="3825876"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cs typeface="+mn-ea"/>
                  <a:sym typeface="+mn-lt"/>
                </a:rPr>
                <a:t>01</a:t>
              </a:r>
              <a:endParaRPr lang="zh-CN" altLang="en-US" b="1" dirty="0">
                <a:solidFill>
                  <a:schemeClr val="tx1">
                    <a:lumMod val="75000"/>
                    <a:lumOff val="25000"/>
                  </a:schemeClr>
                </a:solidFill>
                <a:cs typeface="+mn-ea"/>
                <a:sym typeface="+mn-lt"/>
              </a:endParaRPr>
            </a:p>
          </p:txBody>
        </p:sp>
      </p:grpSp>
      <p:grpSp>
        <p:nvGrpSpPr>
          <p:cNvPr id="75" name="组合 2"/>
          <p:cNvGrpSpPr/>
          <p:nvPr/>
        </p:nvGrpSpPr>
        <p:grpSpPr>
          <a:xfrm>
            <a:off x="826624" y="2034344"/>
            <a:ext cx="10519830" cy="3689786"/>
            <a:chOff x="826624" y="2034344"/>
            <a:chExt cx="10519830" cy="3689786"/>
          </a:xfrm>
        </p:grpSpPr>
        <p:grpSp>
          <p:nvGrpSpPr>
            <p:cNvPr id="76" name="Group 20" descr="e7d195523061f1c0f55f9af68525816972d868573ada39bc763F3977967589A5F92C178830C92595A6CE4D0132F8C206B2B04C416AAA86B7FD80AB023F78DAEB544E2F013E11B2B95AD21703D1C90034A379EC9026EFAAF5D8D3F6EDD7215B01D0409FDE2EB8F6E929173B8073E2301F364EE885D6D8697F6674C70ED10ED42D334E50A353488E95E90D50708BC427BA"/>
            <p:cNvGrpSpPr/>
            <p:nvPr/>
          </p:nvGrpSpPr>
          <p:grpSpPr>
            <a:xfrm>
              <a:off x="907576" y="2034344"/>
              <a:ext cx="3360273" cy="1339693"/>
              <a:chOff x="902191" y="1923200"/>
              <a:chExt cx="3360273" cy="1339693"/>
            </a:xfrm>
          </p:grpSpPr>
          <p:sp>
            <p:nvSpPr>
              <p:cNvPr id="1048667" name="Rectangle 25"/>
              <p:cNvSpPr/>
              <p:nvPr/>
            </p:nvSpPr>
            <p:spPr>
              <a:xfrm>
                <a:off x="902191" y="1923200"/>
                <a:ext cx="3048000" cy="1339693"/>
              </a:xfrm>
              <a:prstGeom prst="rect">
                <a:avLst/>
              </a:prstGeom>
              <a:noFill/>
              <a:ln w="22225" cap="flat" cmpd="sng" algn="ctr">
                <a:solidFill>
                  <a:sysClr val="window" lastClr="FFFFFF">
                    <a:lumMod val="7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en-US" sz="1800" b="0" i="0" u="none" strike="noStrike" kern="0" cap="none" spc="0" normalizeH="0" baseline="0" noProof="0">
                  <a:ln>
                    <a:noFill/>
                  </a:ln>
                  <a:solidFill>
                    <a:prstClr val="white"/>
                  </a:solidFill>
                  <a:effectLst/>
                  <a:uLnTx/>
                  <a:uFillTx/>
                  <a:cs typeface="+mn-ea"/>
                  <a:sym typeface="+mn-lt"/>
                </a:endParaRPr>
              </a:p>
            </p:txBody>
          </p:sp>
          <p:grpSp>
            <p:nvGrpSpPr>
              <p:cNvPr id="77" name="Group 22"/>
              <p:cNvGrpSpPr/>
              <p:nvPr/>
            </p:nvGrpSpPr>
            <p:grpSpPr>
              <a:xfrm>
                <a:off x="3637916" y="2280771"/>
                <a:ext cx="624548" cy="624548"/>
                <a:chOff x="3867343" y="2280771"/>
                <a:chExt cx="624548" cy="624548"/>
              </a:xfrm>
            </p:grpSpPr>
            <p:sp>
              <p:nvSpPr>
                <p:cNvPr id="1048668" name="Rounded Rectangle 23"/>
                <p:cNvSpPr/>
                <p:nvPr/>
              </p:nvSpPr>
              <p:spPr>
                <a:xfrm>
                  <a:off x="3867343" y="2280771"/>
                  <a:ext cx="624548" cy="624548"/>
                </a:xfrm>
                <a:prstGeom prst="roundRect">
                  <a:avLst/>
                </a:prstGeom>
                <a:solidFill>
                  <a:srgbClr val="2D313B"/>
                </a:solidFill>
                <a:ln w="12700" cap="flat" cmpd="sng" algn="ctr">
                  <a:noFill/>
                  <a:prstDash val="solid"/>
                  <a:miter lim="800000"/>
                </a:ln>
                <a:effectLst>
                  <a:outerShdw blurRad="63500" algn="ctr" rotWithShape="0">
                    <a:prstClr val="black">
                      <a:alpha val="40000"/>
                    </a:prst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pPr>
                  <a:endParaRPr kumimoji="0" lang="en-US" sz="1800" b="0" i="0" u="none" strike="noStrike" kern="0" cap="none" spc="0" normalizeH="0" baseline="0" noProof="0">
                    <a:ln>
                      <a:noFill/>
                    </a:ln>
                    <a:solidFill>
                      <a:prstClr val="white"/>
                    </a:solidFill>
                    <a:effectLst/>
                    <a:uLnTx/>
                    <a:uFillTx/>
                    <a:cs typeface="+mn-ea"/>
                    <a:sym typeface="+mn-lt"/>
                  </a:endParaRPr>
                </a:p>
              </p:txBody>
            </p:sp>
            <p:sp>
              <p:nvSpPr>
                <p:cNvPr id="1048669" name="TextBox 24"/>
                <p:cNvSpPr txBox="1"/>
                <p:nvPr/>
              </p:nvSpPr>
              <p:spPr>
                <a:xfrm>
                  <a:off x="3947365" y="2405320"/>
                  <a:ext cx="436880" cy="35814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pPr>
                  <a:r>
                    <a:rPr kumimoji="0" lang="en-US" sz="1800" b="1" i="0" u="none" strike="noStrike" kern="0" cap="none" spc="0" normalizeH="0" baseline="0" noProof="0" dirty="0">
                      <a:ln>
                        <a:noFill/>
                      </a:ln>
                      <a:solidFill>
                        <a:prstClr val="white"/>
                      </a:solidFill>
                      <a:effectLst/>
                      <a:uLnTx/>
                      <a:uFillTx/>
                      <a:cs typeface="+mn-ea"/>
                      <a:sym typeface="+mn-lt"/>
                    </a:rPr>
                    <a:t>01</a:t>
                  </a:r>
                </a:p>
              </p:txBody>
            </p:sp>
          </p:grpSp>
        </p:grpSp>
        <p:grpSp>
          <p:nvGrpSpPr>
            <p:cNvPr id="78" name="Group 29" descr="e7d195523061f1c0f55f9af68525816972d868573ada39bc763F3977967589A5F92C178830C92595A6CE4D0132F8C206B2B04C416AAA86B7FD80AB023F78DAEB544E2F013E11B2B95AD21703D1C90034A379EC9026EFAAF5D8D3F6EDD7215B01D0409FDE2EB8F6E929173B8073E2301F364EE885D6D8697F6674C70ED10ED42D334E50A353488E95E90D50708BC427BA"/>
            <p:cNvGrpSpPr/>
            <p:nvPr/>
          </p:nvGrpSpPr>
          <p:grpSpPr>
            <a:xfrm>
              <a:off x="907576" y="4383421"/>
              <a:ext cx="3360273" cy="1339693"/>
              <a:chOff x="902191" y="4627242"/>
              <a:chExt cx="3360273" cy="1339693"/>
            </a:xfrm>
          </p:grpSpPr>
          <p:sp>
            <p:nvSpPr>
              <p:cNvPr id="1048670" name="Rectangle 34"/>
              <p:cNvSpPr/>
              <p:nvPr/>
            </p:nvSpPr>
            <p:spPr>
              <a:xfrm>
                <a:off x="902191" y="4627242"/>
                <a:ext cx="3048000" cy="1339693"/>
              </a:xfrm>
              <a:prstGeom prst="rect">
                <a:avLst/>
              </a:prstGeom>
              <a:noFill/>
              <a:ln w="22225" cap="flat" cmpd="sng" algn="ctr">
                <a:solidFill>
                  <a:sysClr val="window" lastClr="FFFFFF">
                    <a:lumMod val="7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en-US" sz="1800" b="0" i="0" u="none" strike="noStrike" kern="0" cap="none" spc="0" normalizeH="0" baseline="0" noProof="0">
                  <a:ln>
                    <a:noFill/>
                  </a:ln>
                  <a:solidFill>
                    <a:prstClr val="white"/>
                  </a:solidFill>
                  <a:effectLst/>
                  <a:uLnTx/>
                  <a:uFillTx/>
                  <a:cs typeface="+mn-ea"/>
                  <a:sym typeface="+mn-lt"/>
                </a:endParaRPr>
              </a:p>
            </p:txBody>
          </p:sp>
          <p:grpSp>
            <p:nvGrpSpPr>
              <p:cNvPr id="79" name="Group 31"/>
              <p:cNvGrpSpPr/>
              <p:nvPr/>
            </p:nvGrpSpPr>
            <p:grpSpPr>
              <a:xfrm>
                <a:off x="3637916" y="4984813"/>
                <a:ext cx="624548" cy="624548"/>
                <a:chOff x="3867343" y="4984813"/>
                <a:chExt cx="624548" cy="624548"/>
              </a:xfrm>
            </p:grpSpPr>
            <p:sp>
              <p:nvSpPr>
                <p:cNvPr id="1048671" name="Rounded Rectangle 32"/>
                <p:cNvSpPr/>
                <p:nvPr/>
              </p:nvSpPr>
              <p:spPr>
                <a:xfrm>
                  <a:off x="3867343" y="4984813"/>
                  <a:ext cx="624548" cy="624548"/>
                </a:xfrm>
                <a:prstGeom prst="roundRect">
                  <a:avLst/>
                </a:prstGeom>
                <a:solidFill>
                  <a:schemeClr val="accent2"/>
                </a:solidFill>
                <a:ln w="12700" cap="flat" cmpd="sng" algn="ctr">
                  <a:noFill/>
                  <a:prstDash val="solid"/>
                  <a:miter lim="800000"/>
                </a:ln>
                <a:effectLst>
                  <a:outerShdw blurRad="635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pPr>
                  <a:endParaRPr kumimoji="0" lang="en-US" sz="2800" b="0" i="0" u="none" strike="noStrike" kern="0" cap="none" spc="0" normalizeH="0" baseline="0" noProof="0">
                    <a:ln>
                      <a:noFill/>
                    </a:ln>
                    <a:solidFill>
                      <a:prstClr val="white"/>
                    </a:solidFill>
                    <a:effectLst/>
                    <a:uLnTx/>
                    <a:uFillTx/>
                    <a:cs typeface="+mn-ea"/>
                    <a:sym typeface="+mn-lt"/>
                  </a:endParaRPr>
                </a:p>
              </p:txBody>
            </p:sp>
            <p:sp>
              <p:nvSpPr>
                <p:cNvPr id="1048672" name="TextBox 33"/>
                <p:cNvSpPr txBox="1"/>
                <p:nvPr/>
              </p:nvSpPr>
              <p:spPr>
                <a:xfrm>
                  <a:off x="3947366" y="5109362"/>
                  <a:ext cx="436881" cy="35814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pPr>
                  <a:r>
                    <a:rPr kumimoji="0" lang="en-US" sz="1800" b="1" i="0" u="none" strike="noStrike" kern="0" cap="none" spc="0" normalizeH="0" baseline="0" noProof="0" dirty="0">
                      <a:ln>
                        <a:noFill/>
                      </a:ln>
                      <a:solidFill>
                        <a:prstClr val="white"/>
                      </a:solidFill>
                      <a:effectLst/>
                      <a:uLnTx/>
                      <a:uFillTx/>
                      <a:cs typeface="+mn-ea"/>
                      <a:sym typeface="+mn-lt"/>
                    </a:rPr>
                    <a:t>03</a:t>
                  </a:r>
                </a:p>
              </p:txBody>
            </p:sp>
          </p:grpSp>
        </p:grpSp>
        <p:grpSp>
          <p:nvGrpSpPr>
            <p:cNvPr id="80" name="Group 38" descr="e7d195523061f1c0f55f9af68525816972d868573ada39bc763F3977967589A5F92C178830C92595A6CE4D0132F8C206B2B04C416AAA86B7FD80AB023F78DAEB544E2F013E11B2B95AD21703D1C90034A379EC9026EFAAF5D8D3F6EDD7215B01D0409FDE2EB8F6E929173B8073E2301F364EE885D6D8697F6674C70ED10ED42D334E50A353488E95E90D50708BC427BA"/>
            <p:cNvGrpSpPr/>
            <p:nvPr/>
          </p:nvGrpSpPr>
          <p:grpSpPr>
            <a:xfrm>
              <a:off x="7940946" y="2035392"/>
              <a:ext cx="3367100" cy="1339693"/>
              <a:chOff x="7935561" y="1924248"/>
              <a:chExt cx="3367100" cy="1339693"/>
            </a:xfrm>
          </p:grpSpPr>
          <p:sp>
            <p:nvSpPr>
              <p:cNvPr id="1048673" name="Rectangle 43"/>
              <p:cNvSpPr/>
              <p:nvPr/>
            </p:nvSpPr>
            <p:spPr>
              <a:xfrm>
                <a:off x="8254661" y="1924248"/>
                <a:ext cx="3048000" cy="1339693"/>
              </a:xfrm>
              <a:prstGeom prst="rect">
                <a:avLst/>
              </a:prstGeom>
              <a:noFill/>
              <a:ln w="22225" cap="flat" cmpd="sng" algn="ctr">
                <a:solidFill>
                  <a:sysClr val="window" lastClr="FFFFFF">
                    <a:lumMod val="7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en-US" sz="1800" b="0" i="0" u="none" strike="noStrike" kern="0" cap="none" spc="0" normalizeH="0" baseline="0" noProof="0">
                  <a:ln>
                    <a:noFill/>
                  </a:ln>
                  <a:solidFill>
                    <a:prstClr val="white"/>
                  </a:solidFill>
                  <a:effectLst/>
                  <a:uLnTx/>
                  <a:uFillTx/>
                  <a:cs typeface="+mn-ea"/>
                  <a:sym typeface="+mn-lt"/>
                </a:endParaRPr>
              </a:p>
            </p:txBody>
          </p:sp>
          <p:grpSp>
            <p:nvGrpSpPr>
              <p:cNvPr id="81" name="Group 40"/>
              <p:cNvGrpSpPr/>
              <p:nvPr/>
            </p:nvGrpSpPr>
            <p:grpSpPr>
              <a:xfrm>
                <a:off x="7935561" y="2281819"/>
                <a:ext cx="624548" cy="624548"/>
                <a:chOff x="7758504" y="2281819"/>
                <a:chExt cx="624548" cy="624548"/>
              </a:xfrm>
            </p:grpSpPr>
            <p:sp>
              <p:nvSpPr>
                <p:cNvPr id="1048674" name="Rounded Rectangle 41"/>
                <p:cNvSpPr/>
                <p:nvPr/>
              </p:nvSpPr>
              <p:spPr>
                <a:xfrm>
                  <a:off x="7758504" y="2281819"/>
                  <a:ext cx="624548" cy="624548"/>
                </a:xfrm>
                <a:prstGeom prst="roundRect">
                  <a:avLst/>
                </a:prstGeom>
                <a:solidFill>
                  <a:schemeClr val="accent2"/>
                </a:solidFill>
                <a:ln w="12700" cap="flat" cmpd="sng" algn="ctr">
                  <a:noFill/>
                  <a:prstDash val="solid"/>
                  <a:miter lim="800000"/>
                </a:ln>
                <a:effectLst>
                  <a:outerShdw blurRad="635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pPr>
                  <a:endParaRPr kumimoji="0" lang="en-US" sz="2800" b="0" i="0" u="none" strike="noStrike" kern="0" cap="none" spc="0" normalizeH="0" baseline="0" noProof="0">
                    <a:ln>
                      <a:noFill/>
                    </a:ln>
                    <a:solidFill>
                      <a:prstClr val="white"/>
                    </a:solidFill>
                    <a:effectLst/>
                    <a:uLnTx/>
                    <a:uFillTx/>
                    <a:cs typeface="+mn-ea"/>
                    <a:sym typeface="+mn-lt"/>
                  </a:endParaRPr>
                </a:p>
              </p:txBody>
            </p:sp>
            <p:sp>
              <p:nvSpPr>
                <p:cNvPr id="1048675" name="TextBox 42"/>
                <p:cNvSpPr txBox="1"/>
                <p:nvPr/>
              </p:nvSpPr>
              <p:spPr>
                <a:xfrm>
                  <a:off x="7832099" y="2405320"/>
                  <a:ext cx="436881" cy="35814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pPr>
                  <a:r>
                    <a:rPr kumimoji="0" lang="en-US" sz="1800" b="1" i="0" u="none" strike="noStrike" kern="0" cap="none" spc="0" normalizeH="0" baseline="0" noProof="0" dirty="0">
                      <a:ln>
                        <a:noFill/>
                      </a:ln>
                      <a:solidFill>
                        <a:prstClr val="white"/>
                      </a:solidFill>
                      <a:effectLst/>
                      <a:uLnTx/>
                      <a:uFillTx/>
                      <a:cs typeface="+mn-ea"/>
                      <a:sym typeface="+mn-lt"/>
                    </a:rPr>
                    <a:t>02</a:t>
                  </a:r>
                </a:p>
              </p:txBody>
            </p:sp>
          </p:grpSp>
        </p:grpSp>
        <p:grpSp>
          <p:nvGrpSpPr>
            <p:cNvPr id="82" name="Group 47" descr="e7d195523061f1c0f55f9af68525816972d868573ada39bc763F3977967589A5F92C178830C92595A6CE4D0132F8C206B2B04C416AAA86B7FD80AB023F78DAEB544E2F013E11B2B95AD21703D1C90034A379EC9026EFAAF5D8D3F6EDD7215B01D0409FDE2EB8F6E929173B8073E2301F364EE885D6D8697F6674C70ED10ED42D334E50A353488E95E90D50708BC427BA"/>
            <p:cNvGrpSpPr/>
            <p:nvPr/>
          </p:nvGrpSpPr>
          <p:grpSpPr>
            <a:xfrm>
              <a:off x="7940946" y="4383421"/>
              <a:ext cx="3367100" cy="1339693"/>
              <a:chOff x="7935561" y="4627242"/>
              <a:chExt cx="3367100" cy="1339693"/>
            </a:xfrm>
          </p:grpSpPr>
          <p:sp>
            <p:nvSpPr>
              <p:cNvPr id="1048676" name="Rectangle 52"/>
              <p:cNvSpPr/>
              <p:nvPr/>
            </p:nvSpPr>
            <p:spPr>
              <a:xfrm>
                <a:off x="8254661" y="4627242"/>
                <a:ext cx="3048000" cy="1339693"/>
              </a:xfrm>
              <a:prstGeom prst="rect">
                <a:avLst/>
              </a:prstGeom>
              <a:noFill/>
              <a:ln w="22225" cap="flat" cmpd="sng" algn="ctr">
                <a:solidFill>
                  <a:sysClr val="window" lastClr="FFFFFF">
                    <a:lumMod val="7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en-US" sz="1800" b="0" i="0" u="none" strike="noStrike" kern="0" cap="none" spc="0" normalizeH="0" baseline="0" noProof="0">
                  <a:ln>
                    <a:noFill/>
                  </a:ln>
                  <a:solidFill>
                    <a:prstClr val="white"/>
                  </a:solidFill>
                  <a:effectLst/>
                  <a:uLnTx/>
                  <a:uFillTx/>
                  <a:cs typeface="+mn-ea"/>
                  <a:sym typeface="+mn-lt"/>
                </a:endParaRPr>
              </a:p>
            </p:txBody>
          </p:sp>
          <p:grpSp>
            <p:nvGrpSpPr>
              <p:cNvPr id="83" name="Group 49"/>
              <p:cNvGrpSpPr/>
              <p:nvPr/>
            </p:nvGrpSpPr>
            <p:grpSpPr>
              <a:xfrm>
                <a:off x="7935561" y="4984813"/>
                <a:ext cx="624548" cy="624548"/>
                <a:chOff x="7758504" y="4984813"/>
                <a:chExt cx="624548" cy="624548"/>
              </a:xfrm>
            </p:grpSpPr>
            <p:sp>
              <p:nvSpPr>
                <p:cNvPr id="1048677" name="Rounded Rectangle 50"/>
                <p:cNvSpPr/>
                <p:nvPr/>
              </p:nvSpPr>
              <p:spPr>
                <a:xfrm>
                  <a:off x="7758504" y="4984813"/>
                  <a:ext cx="624548" cy="624548"/>
                </a:xfrm>
                <a:prstGeom prst="roundRect">
                  <a:avLst/>
                </a:prstGeom>
                <a:solidFill>
                  <a:srgbClr val="2D313B"/>
                </a:solidFill>
                <a:ln w="12700" cap="flat" cmpd="sng" algn="ctr">
                  <a:noFill/>
                  <a:prstDash val="solid"/>
                  <a:miter lim="800000"/>
                </a:ln>
                <a:effectLst>
                  <a:outerShdw blurRad="63500" algn="ctr" rotWithShape="0">
                    <a:prstClr val="black">
                      <a:alpha val="40000"/>
                    </a:prst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pPr>
                  <a:endParaRPr kumimoji="0" lang="en-US" sz="1800" b="0" i="0" u="none" strike="noStrike" kern="0" cap="none" spc="0" normalizeH="0" baseline="0" noProof="0">
                    <a:ln>
                      <a:noFill/>
                    </a:ln>
                    <a:solidFill>
                      <a:prstClr val="white"/>
                    </a:solidFill>
                    <a:effectLst/>
                    <a:uLnTx/>
                    <a:uFillTx/>
                    <a:cs typeface="+mn-ea"/>
                    <a:sym typeface="+mn-lt"/>
                  </a:endParaRPr>
                </a:p>
              </p:txBody>
            </p:sp>
            <p:sp>
              <p:nvSpPr>
                <p:cNvPr id="1048678" name="TextBox 51"/>
                <p:cNvSpPr txBox="1"/>
                <p:nvPr/>
              </p:nvSpPr>
              <p:spPr>
                <a:xfrm>
                  <a:off x="7832100" y="5109614"/>
                  <a:ext cx="436880" cy="35814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pPr>
                  <a:r>
                    <a:rPr kumimoji="0" lang="en-US" sz="1800" b="1" i="0" u="none" strike="noStrike" kern="0" cap="none" spc="0" normalizeH="0" baseline="0" noProof="0" dirty="0">
                      <a:ln>
                        <a:noFill/>
                      </a:ln>
                      <a:solidFill>
                        <a:prstClr val="white"/>
                      </a:solidFill>
                      <a:effectLst/>
                      <a:uLnTx/>
                      <a:uFillTx/>
                      <a:cs typeface="+mn-ea"/>
                      <a:sym typeface="+mn-lt"/>
                    </a:rPr>
                    <a:t>04</a:t>
                  </a:r>
                </a:p>
              </p:txBody>
            </p:sp>
          </p:grpSp>
        </p:grpSp>
        <p:grpSp>
          <p:nvGrpSpPr>
            <p:cNvPr id="84" name="组合 75"/>
            <p:cNvGrpSpPr/>
            <p:nvPr/>
          </p:nvGrpSpPr>
          <p:grpSpPr>
            <a:xfrm>
              <a:off x="8583378" y="2164594"/>
              <a:ext cx="2672705" cy="1192982"/>
              <a:chOff x="8560109" y="2065186"/>
              <a:chExt cx="2672705" cy="1192982"/>
            </a:xfrm>
          </p:grpSpPr>
          <p:sp>
            <p:nvSpPr>
              <p:cNvPr id="1048679" name="矩形 76"/>
              <p:cNvSpPr/>
              <p:nvPr/>
            </p:nvSpPr>
            <p:spPr>
              <a:xfrm>
                <a:off x="8560109" y="2417810"/>
                <a:ext cx="2672705" cy="840358"/>
              </a:xfrm>
              <a:prstGeom prst="rect">
                <a:avLst/>
              </a:prstGeom>
            </p:spPr>
            <p:txBody>
              <a:bodyPr wrap="square">
                <a:spAutoFit/>
              </a:bodyPr>
              <a:lstStyle/>
              <a:p>
                <a:pPr>
                  <a:lnSpc>
                    <a:spcPts val="2000"/>
                  </a:lnSpc>
                </a:pPr>
                <a:r>
                  <a:rPr lang="zh-CN" altLang="en-US" sz="1400" dirty="0">
                    <a:solidFill>
                      <a:schemeClr val="tx1">
                        <a:lumMod val="75000"/>
                        <a:lumOff val="25000"/>
                      </a:schemeClr>
                    </a:solidFill>
                    <a:cs typeface="+mn-ea"/>
                    <a:sym typeface="+mn-lt"/>
                  </a:rPr>
                  <a:t>能够综合利用用户、物品、上下文等多种功能不同的特征，但是无法进行特征交叉、特征筛选等。</a:t>
                </a:r>
                <a:r>
                  <a:rPr lang="en-US" altLang="zh-CN" sz="1400" dirty="0">
                    <a:solidFill>
                      <a:schemeClr val="tx1">
                        <a:lumMod val="75000"/>
                        <a:lumOff val="25000"/>
                      </a:schemeClr>
                    </a:solidFill>
                    <a:cs typeface="+mn-ea"/>
                    <a:sym typeface="+mn-lt"/>
                  </a:rPr>
                  <a:t> </a:t>
                </a:r>
                <a:endParaRPr lang="zh-CN" altLang="en-US" sz="1400" dirty="0">
                  <a:solidFill>
                    <a:schemeClr val="tx1">
                      <a:lumMod val="75000"/>
                      <a:lumOff val="25000"/>
                    </a:schemeClr>
                  </a:solidFill>
                  <a:cs typeface="+mn-ea"/>
                  <a:sym typeface="+mn-lt"/>
                </a:endParaRPr>
              </a:p>
            </p:txBody>
          </p:sp>
          <p:sp>
            <p:nvSpPr>
              <p:cNvPr id="1048680" name="矩形 77"/>
              <p:cNvSpPr/>
              <p:nvPr/>
            </p:nvSpPr>
            <p:spPr>
              <a:xfrm>
                <a:off x="8560109" y="2065186"/>
                <a:ext cx="1826400" cy="362728"/>
              </a:xfrm>
              <a:prstGeom prst="rect">
                <a:avLst/>
              </a:prstGeom>
            </p:spPr>
            <p:txBody>
              <a:bodyPr wrap="square">
                <a:spAutoFit/>
              </a:bodyPr>
              <a:lstStyle/>
              <a:p>
                <a:pPr>
                  <a:lnSpc>
                    <a:spcPct val="120000"/>
                  </a:lnSpc>
                </a:pPr>
                <a:r>
                  <a:rPr lang="zh-CN" altLang="en-US" sz="1600" b="1" dirty="0">
                    <a:solidFill>
                      <a:schemeClr val="tx1">
                        <a:lumMod val="75000"/>
                        <a:lumOff val="25000"/>
                      </a:schemeClr>
                    </a:solidFill>
                    <a:cs typeface="+mn-ea"/>
                    <a:sym typeface="+mn-lt"/>
                  </a:rPr>
                  <a:t>逻辑回归</a:t>
                </a:r>
                <a:r>
                  <a:rPr lang="en-US" altLang="zh-CN" sz="1600" b="1" dirty="0">
                    <a:solidFill>
                      <a:schemeClr val="tx1">
                        <a:lumMod val="75000"/>
                        <a:lumOff val="25000"/>
                      </a:schemeClr>
                    </a:solidFill>
                    <a:cs typeface="+mn-ea"/>
                    <a:sym typeface="+mn-lt"/>
                  </a:rPr>
                  <a:t>LR</a:t>
                </a:r>
                <a:endParaRPr lang="zh-CN" altLang="en-US" sz="1600" b="1" dirty="0">
                  <a:solidFill>
                    <a:schemeClr val="tx1">
                      <a:lumMod val="75000"/>
                      <a:lumOff val="25000"/>
                    </a:schemeClr>
                  </a:solidFill>
                  <a:cs typeface="+mn-ea"/>
                  <a:sym typeface="+mn-lt"/>
                </a:endParaRPr>
              </a:p>
            </p:txBody>
          </p:sp>
        </p:grpSp>
        <p:grpSp>
          <p:nvGrpSpPr>
            <p:cNvPr id="85" name="组合 78"/>
            <p:cNvGrpSpPr/>
            <p:nvPr/>
          </p:nvGrpSpPr>
          <p:grpSpPr>
            <a:xfrm>
              <a:off x="826624" y="2174182"/>
              <a:ext cx="2778902" cy="1192982"/>
              <a:chOff x="858536" y="2065186"/>
              <a:chExt cx="2778902" cy="1192982"/>
            </a:xfrm>
          </p:grpSpPr>
          <p:sp>
            <p:nvSpPr>
              <p:cNvPr id="1048681" name="矩形 79"/>
              <p:cNvSpPr/>
              <p:nvPr/>
            </p:nvSpPr>
            <p:spPr>
              <a:xfrm>
                <a:off x="858536" y="2417810"/>
                <a:ext cx="2778902" cy="840358"/>
              </a:xfrm>
              <a:prstGeom prst="rect">
                <a:avLst/>
              </a:prstGeom>
            </p:spPr>
            <p:txBody>
              <a:bodyPr wrap="square">
                <a:spAutoFit/>
              </a:bodyPr>
              <a:lstStyle/>
              <a:p>
                <a:pPr algn="r">
                  <a:lnSpc>
                    <a:spcPts val="2000"/>
                  </a:lnSpc>
                </a:pPr>
                <a:r>
                  <a:rPr lang="zh-CN" altLang="en-US" sz="1400" dirty="0">
                    <a:solidFill>
                      <a:schemeClr val="tx1">
                        <a:lumMod val="75000"/>
                        <a:lumOff val="25000"/>
                      </a:schemeClr>
                    </a:solidFill>
                    <a:cs typeface="+mn-ea"/>
                    <a:sym typeface="+mn-lt"/>
                  </a:rPr>
                  <a:t>仅利用用户和物品的交互信息，遗漏了用户年龄、性别、商品分类等一系列重要的特征信息。</a:t>
                </a:r>
                <a:r>
                  <a:rPr lang="en-US" altLang="zh-CN" sz="1400" dirty="0">
                    <a:solidFill>
                      <a:schemeClr val="tx1">
                        <a:lumMod val="75000"/>
                        <a:lumOff val="25000"/>
                      </a:schemeClr>
                    </a:solidFill>
                    <a:cs typeface="+mn-ea"/>
                    <a:sym typeface="+mn-lt"/>
                  </a:rPr>
                  <a:t> </a:t>
                </a:r>
              </a:p>
            </p:txBody>
          </p:sp>
          <p:sp>
            <p:nvSpPr>
              <p:cNvPr id="1048682" name="矩形 80"/>
              <p:cNvSpPr/>
              <p:nvPr/>
            </p:nvSpPr>
            <p:spPr>
              <a:xfrm>
                <a:off x="1811037" y="2065186"/>
                <a:ext cx="1826400" cy="362792"/>
              </a:xfrm>
              <a:prstGeom prst="rect">
                <a:avLst/>
              </a:prstGeom>
            </p:spPr>
            <p:txBody>
              <a:bodyPr wrap="square">
                <a:spAutoFit/>
              </a:bodyPr>
              <a:lstStyle/>
              <a:p>
                <a:pPr algn="r">
                  <a:lnSpc>
                    <a:spcPct val="120000"/>
                  </a:lnSpc>
                </a:pPr>
                <a:r>
                  <a:rPr lang="en-US" altLang="zh-CN" sz="1600" b="1" dirty="0">
                    <a:solidFill>
                      <a:schemeClr val="tx1">
                        <a:lumMod val="75000"/>
                        <a:lumOff val="25000"/>
                      </a:schemeClr>
                    </a:solidFill>
                    <a:cs typeface="+mn-ea"/>
                    <a:sym typeface="+mn-lt"/>
                  </a:rPr>
                  <a:t>CF&amp;MF</a:t>
                </a:r>
                <a:endParaRPr lang="zh-CN" altLang="en-US" sz="1600" b="1" dirty="0">
                  <a:solidFill>
                    <a:schemeClr val="tx1">
                      <a:lumMod val="75000"/>
                      <a:lumOff val="25000"/>
                    </a:schemeClr>
                  </a:solidFill>
                  <a:cs typeface="+mn-ea"/>
                  <a:sym typeface="+mn-lt"/>
                </a:endParaRPr>
              </a:p>
            </p:txBody>
          </p:sp>
        </p:grpSp>
        <p:grpSp>
          <p:nvGrpSpPr>
            <p:cNvPr id="86" name="组合 81"/>
            <p:cNvGrpSpPr/>
            <p:nvPr/>
          </p:nvGrpSpPr>
          <p:grpSpPr>
            <a:xfrm>
              <a:off x="8603902" y="4531148"/>
              <a:ext cx="2742552" cy="1192982"/>
              <a:chOff x="8560109" y="4478513"/>
              <a:chExt cx="2742552" cy="1192982"/>
            </a:xfrm>
          </p:grpSpPr>
          <p:sp>
            <p:nvSpPr>
              <p:cNvPr id="1048683" name="矩形 82"/>
              <p:cNvSpPr/>
              <p:nvPr/>
            </p:nvSpPr>
            <p:spPr>
              <a:xfrm>
                <a:off x="8560109" y="4831137"/>
                <a:ext cx="2742552" cy="840358"/>
              </a:xfrm>
              <a:prstGeom prst="rect">
                <a:avLst/>
              </a:prstGeom>
            </p:spPr>
            <p:txBody>
              <a:bodyPr wrap="square">
                <a:spAutoFit/>
              </a:bodyPr>
              <a:lstStyle/>
              <a:p>
                <a:pPr>
                  <a:lnSpc>
                    <a:spcPts val="2000"/>
                  </a:lnSpc>
                </a:pPr>
                <a:r>
                  <a:rPr lang="zh-CN" altLang="en-US" sz="1400" dirty="0">
                    <a:solidFill>
                      <a:schemeClr val="tx1">
                        <a:lumMod val="75000"/>
                        <a:lumOff val="25000"/>
                      </a:schemeClr>
                    </a:solidFill>
                    <a:cs typeface="+mn-ea"/>
                    <a:sym typeface="+mn-lt"/>
                  </a:rPr>
                  <a:t>降低权重参数的同时，大大提高了模型的表达能力；但是只能做二阶的特征交叉。</a:t>
                </a:r>
                <a:endParaRPr lang="en-US" altLang="zh-CN" sz="1400" dirty="0">
                  <a:solidFill>
                    <a:schemeClr val="tx1">
                      <a:lumMod val="75000"/>
                      <a:lumOff val="25000"/>
                    </a:schemeClr>
                  </a:solidFill>
                  <a:cs typeface="+mn-ea"/>
                  <a:sym typeface="+mn-lt"/>
                </a:endParaRPr>
              </a:p>
            </p:txBody>
          </p:sp>
          <p:sp>
            <p:nvSpPr>
              <p:cNvPr id="1048684" name="矩形 83"/>
              <p:cNvSpPr/>
              <p:nvPr/>
            </p:nvSpPr>
            <p:spPr>
              <a:xfrm>
                <a:off x="8560109" y="4478513"/>
                <a:ext cx="1826400" cy="362792"/>
              </a:xfrm>
              <a:prstGeom prst="rect">
                <a:avLst/>
              </a:prstGeom>
            </p:spPr>
            <p:txBody>
              <a:bodyPr wrap="square">
                <a:spAutoFit/>
              </a:bodyPr>
              <a:lstStyle/>
              <a:p>
                <a:pPr>
                  <a:lnSpc>
                    <a:spcPct val="120000"/>
                  </a:lnSpc>
                </a:pPr>
                <a:r>
                  <a:rPr lang="en-US" altLang="zh-CN" sz="1600" b="1" dirty="0">
                    <a:solidFill>
                      <a:schemeClr val="tx1">
                        <a:lumMod val="75000"/>
                        <a:lumOff val="25000"/>
                      </a:schemeClr>
                    </a:solidFill>
                    <a:cs typeface="+mn-ea"/>
                    <a:sym typeface="+mn-lt"/>
                  </a:rPr>
                  <a:t>FM&amp;FFM</a:t>
                </a:r>
                <a:endParaRPr lang="zh-CN" altLang="en-US" sz="1600" b="1" dirty="0">
                  <a:solidFill>
                    <a:schemeClr val="tx1">
                      <a:lumMod val="75000"/>
                      <a:lumOff val="25000"/>
                    </a:schemeClr>
                  </a:solidFill>
                  <a:cs typeface="+mn-ea"/>
                  <a:sym typeface="+mn-lt"/>
                </a:endParaRPr>
              </a:p>
            </p:txBody>
          </p:sp>
        </p:grpSp>
        <p:grpSp>
          <p:nvGrpSpPr>
            <p:cNvPr id="87" name="组合 84"/>
            <p:cNvGrpSpPr/>
            <p:nvPr/>
          </p:nvGrpSpPr>
          <p:grpSpPr>
            <a:xfrm>
              <a:off x="913042" y="4531148"/>
              <a:ext cx="2672705" cy="1192982"/>
              <a:chOff x="964732" y="4478513"/>
              <a:chExt cx="2672705" cy="1192982"/>
            </a:xfrm>
          </p:grpSpPr>
          <p:sp>
            <p:nvSpPr>
              <p:cNvPr id="1048685" name="矩形 85"/>
              <p:cNvSpPr/>
              <p:nvPr/>
            </p:nvSpPr>
            <p:spPr>
              <a:xfrm>
                <a:off x="964732" y="4831137"/>
                <a:ext cx="2672705" cy="840358"/>
              </a:xfrm>
              <a:prstGeom prst="rect">
                <a:avLst/>
              </a:prstGeom>
            </p:spPr>
            <p:txBody>
              <a:bodyPr wrap="square">
                <a:spAutoFit/>
              </a:bodyPr>
              <a:lstStyle/>
              <a:p>
                <a:pPr algn="r">
                  <a:lnSpc>
                    <a:spcPts val="2000"/>
                  </a:lnSpc>
                </a:pPr>
                <a:r>
                  <a:rPr lang="zh-CN" altLang="en-US" sz="1400" dirty="0">
                    <a:solidFill>
                      <a:schemeClr val="tx1">
                        <a:lumMod val="75000"/>
                        <a:lumOff val="25000"/>
                      </a:schemeClr>
                    </a:solidFill>
                    <a:cs typeface="+mn-ea"/>
                    <a:sym typeface="+mn-lt"/>
                  </a:rPr>
                  <a:t>进行特征的“暴力”组合，导致特征向量极度稀疏；权重参数的数量激增，大大增加训练复杂度。</a:t>
                </a:r>
                <a:endParaRPr lang="en-US" altLang="zh-CN" sz="1400" dirty="0">
                  <a:solidFill>
                    <a:schemeClr val="tx1">
                      <a:lumMod val="75000"/>
                      <a:lumOff val="25000"/>
                    </a:schemeClr>
                  </a:solidFill>
                  <a:cs typeface="+mn-ea"/>
                  <a:sym typeface="+mn-lt"/>
                </a:endParaRPr>
              </a:p>
            </p:txBody>
          </p:sp>
          <p:sp>
            <p:nvSpPr>
              <p:cNvPr id="1048686" name="矩形 86"/>
              <p:cNvSpPr/>
              <p:nvPr/>
            </p:nvSpPr>
            <p:spPr>
              <a:xfrm>
                <a:off x="1811037" y="4478513"/>
                <a:ext cx="1826400" cy="362792"/>
              </a:xfrm>
              <a:prstGeom prst="rect">
                <a:avLst/>
              </a:prstGeom>
            </p:spPr>
            <p:txBody>
              <a:bodyPr wrap="square">
                <a:spAutoFit/>
              </a:bodyPr>
              <a:lstStyle/>
              <a:p>
                <a:pPr algn="r">
                  <a:lnSpc>
                    <a:spcPct val="120000"/>
                  </a:lnSpc>
                </a:pPr>
                <a:r>
                  <a:rPr lang="en-US" altLang="zh-CN" sz="1600" b="1" dirty="0">
                    <a:solidFill>
                      <a:schemeClr val="tx1">
                        <a:lumMod val="75000"/>
                        <a:lumOff val="25000"/>
                      </a:schemeClr>
                    </a:solidFill>
                    <a:cs typeface="+mn-ea"/>
                    <a:sym typeface="+mn-lt"/>
                  </a:rPr>
                  <a:t>POLY2</a:t>
                </a:r>
                <a:endParaRPr lang="zh-CN" altLang="en-US" sz="1600" b="1" dirty="0">
                  <a:solidFill>
                    <a:schemeClr val="tx1">
                      <a:lumMod val="75000"/>
                      <a:lumOff val="25000"/>
                    </a:schemeClr>
                  </a:solidFill>
                  <a:cs typeface="+mn-ea"/>
                  <a:sym typeface="+mn-lt"/>
                </a:endParaRPr>
              </a:p>
            </p:txBody>
          </p:sp>
        </p:grpSp>
        <p:grpSp>
          <p:nvGrpSpPr>
            <p:cNvPr id="88" name="组合 1"/>
            <p:cNvGrpSpPr/>
            <p:nvPr/>
          </p:nvGrpSpPr>
          <p:grpSpPr>
            <a:xfrm>
              <a:off x="4644208" y="2442867"/>
              <a:ext cx="2914354" cy="2869806"/>
              <a:chOff x="4555308" y="2442867"/>
              <a:chExt cx="2914354" cy="2869806"/>
            </a:xfrm>
          </p:grpSpPr>
          <p:sp>
            <p:nvSpPr>
              <p:cNvPr id="1048687" name="Freeform 5"/>
              <p:cNvSpPr/>
              <p:nvPr/>
            </p:nvSpPr>
            <p:spPr>
              <a:xfrm>
                <a:off x="4555308" y="3973900"/>
                <a:ext cx="1338773" cy="1338773"/>
              </a:xfrm>
              <a:custGeom>
                <a:avLst/>
                <a:gdLst>
                  <a:gd name="connsiteX0" fmla="*/ 0 w 1338773"/>
                  <a:gd name="connsiteY0" fmla="*/ 0 h 1338773"/>
                  <a:gd name="connsiteX1" fmla="*/ 1010504 w 1338773"/>
                  <a:gd name="connsiteY1" fmla="*/ 0 h 1338773"/>
                  <a:gd name="connsiteX2" fmla="*/ 1035906 w 1338773"/>
                  <a:gd name="connsiteY2" fmla="*/ 81833 h 1338773"/>
                  <a:gd name="connsiteX3" fmla="*/ 1279214 w 1338773"/>
                  <a:gd name="connsiteY3" fmla="*/ 325141 h 1338773"/>
                  <a:gd name="connsiteX4" fmla="*/ 1338773 w 1338773"/>
                  <a:gd name="connsiteY4" fmla="*/ 343629 h 1338773"/>
                  <a:gd name="connsiteX5" fmla="*/ 1338773 w 1338773"/>
                  <a:gd name="connsiteY5" fmla="*/ 1338773 h 1338773"/>
                  <a:gd name="connsiteX6" fmla="*/ 0 w 1338773"/>
                  <a:gd name="connsiteY6" fmla="*/ 1338773 h 1338773"/>
                  <a:gd name="connsiteX7" fmla="*/ 0 w 1338773"/>
                  <a:gd name="connsiteY7" fmla="*/ 0 h 133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8773" h="1338773">
                    <a:moveTo>
                      <a:pt x="0" y="0"/>
                    </a:moveTo>
                    <a:lnTo>
                      <a:pt x="1010504" y="0"/>
                    </a:lnTo>
                    <a:lnTo>
                      <a:pt x="1035906" y="81833"/>
                    </a:lnTo>
                    <a:cubicBezTo>
                      <a:pt x="1082177" y="191231"/>
                      <a:pt x="1169817" y="278870"/>
                      <a:pt x="1279214" y="325141"/>
                    </a:cubicBezTo>
                    <a:lnTo>
                      <a:pt x="1338773" y="343629"/>
                    </a:lnTo>
                    <a:lnTo>
                      <a:pt x="1338773" y="1338773"/>
                    </a:lnTo>
                    <a:lnTo>
                      <a:pt x="0" y="1338773"/>
                    </a:lnTo>
                    <a:lnTo>
                      <a:pt x="0" y="0"/>
                    </a:lnTo>
                    <a:close/>
                  </a:path>
                </a:pathLst>
              </a:custGeom>
              <a:solidFill>
                <a:schemeClr val="accent2"/>
              </a:solidFill>
              <a:ln w="12700" cap="flat" cmpd="sng" algn="ctr">
                <a:noFill/>
                <a:prstDash val="solid"/>
                <a:miter lim="800000"/>
              </a:ln>
              <a:effectLst>
                <a:outerShdw blurRad="635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pPr>
                <a:endParaRPr kumimoji="0" lang="en-US" sz="2800" b="0" i="0" u="none" strike="noStrike" kern="0" cap="none" spc="0" normalizeH="0" baseline="0" noProof="0">
                  <a:ln>
                    <a:noFill/>
                  </a:ln>
                  <a:solidFill>
                    <a:prstClr val="white"/>
                  </a:solidFill>
                  <a:effectLst/>
                  <a:uLnTx/>
                  <a:uFillTx/>
                  <a:cs typeface="+mn-ea"/>
                  <a:sym typeface="+mn-lt"/>
                </a:endParaRPr>
              </a:p>
            </p:txBody>
          </p:sp>
          <p:sp>
            <p:nvSpPr>
              <p:cNvPr id="1048688" name="Freeform 6"/>
              <p:cNvSpPr/>
              <p:nvPr/>
            </p:nvSpPr>
            <p:spPr>
              <a:xfrm>
                <a:off x="6130889" y="3973900"/>
                <a:ext cx="1338773" cy="1338773"/>
              </a:xfrm>
              <a:custGeom>
                <a:avLst/>
                <a:gdLst>
                  <a:gd name="connsiteX0" fmla="*/ 328269 w 1338773"/>
                  <a:gd name="connsiteY0" fmla="*/ 0 h 1338773"/>
                  <a:gd name="connsiteX1" fmla="*/ 1338773 w 1338773"/>
                  <a:gd name="connsiteY1" fmla="*/ 0 h 1338773"/>
                  <a:gd name="connsiteX2" fmla="*/ 1338773 w 1338773"/>
                  <a:gd name="connsiteY2" fmla="*/ 1338773 h 1338773"/>
                  <a:gd name="connsiteX3" fmla="*/ 0 w 1338773"/>
                  <a:gd name="connsiteY3" fmla="*/ 1338773 h 1338773"/>
                  <a:gd name="connsiteX4" fmla="*/ 0 w 1338773"/>
                  <a:gd name="connsiteY4" fmla="*/ 343629 h 1338773"/>
                  <a:gd name="connsiteX5" fmla="*/ 59559 w 1338773"/>
                  <a:gd name="connsiteY5" fmla="*/ 325141 h 1338773"/>
                  <a:gd name="connsiteX6" fmla="*/ 302867 w 1338773"/>
                  <a:gd name="connsiteY6" fmla="*/ 81833 h 1338773"/>
                  <a:gd name="connsiteX7" fmla="*/ 328269 w 1338773"/>
                  <a:gd name="connsiteY7" fmla="*/ 0 h 133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8773" h="1338773">
                    <a:moveTo>
                      <a:pt x="328269" y="0"/>
                    </a:moveTo>
                    <a:lnTo>
                      <a:pt x="1338773" y="0"/>
                    </a:lnTo>
                    <a:lnTo>
                      <a:pt x="1338773" y="1338773"/>
                    </a:lnTo>
                    <a:lnTo>
                      <a:pt x="0" y="1338773"/>
                    </a:lnTo>
                    <a:lnTo>
                      <a:pt x="0" y="343629"/>
                    </a:lnTo>
                    <a:lnTo>
                      <a:pt x="59559" y="325141"/>
                    </a:lnTo>
                    <a:cubicBezTo>
                      <a:pt x="168957" y="278870"/>
                      <a:pt x="256596" y="191231"/>
                      <a:pt x="302867" y="81833"/>
                    </a:cubicBezTo>
                    <a:lnTo>
                      <a:pt x="328269" y="0"/>
                    </a:lnTo>
                    <a:close/>
                  </a:path>
                </a:pathLst>
              </a:custGeom>
              <a:solidFill>
                <a:srgbClr val="2D313B"/>
              </a:solidFill>
              <a:ln w="12700" cap="flat" cmpd="sng" algn="ctr">
                <a:noFill/>
                <a:prstDash val="solid"/>
                <a:miter lim="800000"/>
              </a:ln>
              <a:effectLst>
                <a:outerShdw blurRad="63500" algn="ctr" rotWithShape="0">
                  <a:prstClr val="black">
                    <a:alpha val="40000"/>
                  </a:prst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pPr>
                <a:endParaRPr kumimoji="0" lang="en-US" sz="1800" b="0" i="0" u="none" strike="noStrike" kern="0" cap="none" spc="0" normalizeH="0" baseline="0" noProof="0">
                  <a:ln>
                    <a:noFill/>
                  </a:ln>
                  <a:solidFill>
                    <a:prstClr val="white"/>
                  </a:solidFill>
                  <a:effectLst/>
                  <a:uLnTx/>
                  <a:uFillTx/>
                  <a:cs typeface="+mn-ea"/>
                  <a:sym typeface="+mn-lt"/>
                </a:endParaRPr>
              </a:p>
            </p:txBody>
          </p:sp>
          <p:sp>
            <p:nvSpPr>
              <p:cNvPr id="1048689" name="Freeform 4"/>
              <p:cNvSpPr/>
              <p:nvPr/>
            </p:nvSpPr>
            <p:spPr>
              <a:xfrm>
                <a:off x="6130889" y="2442867"/>
                <a:ext cx="1338773" cy="1338773"/>
              </a:xfrm>
              <a:custGeom>
                <a:avLst/>
                <a:gdLst>
                  <a:gd name="connsiteX0" fmla="*/ 0 w 1338773"/>
                  <a:gd name="connsiteY0" fmla="*/ 0 h 1338773"/>
                  <a:gd name="connsiteX1" fmla="*/ 1338773 w 1338773"/>
                  <a:gd name="connsiteY1" fmla="*/ 0 h 1338773"/>
                  <a:gd name="connsiteX2" fmla="*/ 1338773 w 1338773"/>
                  <a:gd name="connsiteY2" fmla="*/ 1338773 h 1338773"/>
                  <a:gd name="connsiteX3" fmla="*/ 328269 w 1338773"/>
                  <a:gd name="connsiteY3" fmla="*/ 1338773 h 1338773"/>
                  <a:gd name="connsiteX4" fmla="*/ 302867 w 1338773"/>
                  <a:gd name="connsiteY4" fmla="*/ 1256940 h 1338773"/>
                  <a:gd name="connsiteX5" fmla="*/ 59559 w 1338773"/>
                  <a:gd name="connsiteY5" fmla="*/ 1013632 h 1338773"/>
                  <a:gd name="connsiteX6" fmla="*/ 0 w 1338773"/>
                  <a:gd name="connsiteY6" fmla="*/ 995144 h 1338773"/>
                  <a:gd name="connsiteX7" fmla="*/ 0 w 1338773"/>
                  <a:gd name="connsiteY7" fmla="*/ 0 h 133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8773" h="1338773">
                    <a:moveTo>
                      <a:pt x="0" y="0"/>
                    </a:moveTo>
                    <a:lnTo>
                      <a:pt x="1338773" y="0"/>
                    </a:lnTo>
                    <a:lnTo>
                      <a:pt x="1338773" y="1338773"/>
                    </a:lnTo>
                    <a:lnTo>
                      <a:pt x="328269" y="1338773"/>
                    </a:lnTo>
                    <a:lnTo>
                      <a:pt x="302867" y="1256940"/>
                    </a:lnTo>
                    <a:cubicBezTo>
                      <a:pt x="256596" y="1147543"/>
                      <a:pt x="168957" y="1059903"/>
                      <a:pt x="59559" y="1013632"/>
                    </a:cubicBezTo>
                    <a:lnTo>
                      <a:pt x="0" y="995144"/>
                    </a:lnTo>
                    <a:lnTo>
                      <a:pt x="0" y="0"/>
                    </a:lnTo>
                    <a:close/>
                  </a:path>
                </a:pathLst>
              </a:custGeom>
              <a:solidFill>
                <a:schemeClr val="accent2"/>
              </a:solidFill>
              <a:ln w="12700" cap="flat" cmpd="sng" algn="ctr">
                <a:noFill/>
                <a:prstDash val="solid"/>
                <a:miter lim="800000"/>
              </a:ln>
              <a:effectLst>
                <a:outerShdw blurRad="635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pPr>
                <a:endParaRPr kumimoji="0" lang="en-US" sz="2800" b="0" i="0" u="none" strike="noStrike" kern="0" cap="none" spc="0" normalizeH="0" baseline="0" noProof="0">
                  <a:ln>
                    <a:noFill/>
                  </a:ln>
                  <a:solidFill>
                    <a:prstClr val="white"/>
                  </a:solidFill>
                  <a:effectLst/>
                  <a:uLnTx/>
                  <a:uFillTx/>
                  <a:cs typeface="+mn-ea"/>
                  <a:sym typeface="+mn-lt"/>
                </a:endParaRPr>
              </a:p>
            </p:txBody>
          </p:sp>
          <p:sp>
            <p:nvSpPr>
              <p:cNvPr id="1048690" name="Freeform 3"/>
              <p:cNvSpPr/>
              <p:nvPr/>
            </p:nvSpPr>
            <p:spPr>
              <a:xfrm>
                <a:off x="4555308" y="2442867"/>
                <a:ext cx="1338773" cy="1338773"/>
              </a:xfrm>
              <a:custGeom>
                <a:avLst/>
                <a:gdLst>
                  <a:gd name="connsiteX0" fmla="*/ 0 w 1338773"/>
                  <a:gd name="connsiteY0" fmla="*/ 0 h 1338773"/>
                  <a:gd name="connsiteX1" fmla="*/ 1338773 w 1338773"/>
                  <a:gd name="connsiteY1" fmla="*/ 0 h 1338773"/>
                  <a:gd name="connsiteX2" fmla="*/ 1338773 w 1338773"/>
                  <a:gd name="connsiteY2" fmla="*/ 995144 h 1338773"/>
                  <a:gd name="connsiteX3" fmla="*/ 1279214 w 1338773"/>
                  <a:gd name="connsiteY3" fmla="*/ 1013632 h 1338773"/>
                  <a:gd name="connsiteX4" fmla="*/ 1035906 w 1338773"/>
                  <a:gd name="connsiteY4" fmla="*/ 1256940 h 1338773"/>
                  <a:gd name="connsiteX5" fmla="*/ 1010504 w 1338773"/>
                  <a:gd name="connsiteY5" fmla="*/ 1338773 h 1338773"/>
                  <a:gd name="connsiteX6" fmla="*/ 0 w 1338773"/>
                  <a:gd name="connsiteY6" fmla="*/ 1338773 h 1338773"/>
                  <a:gd name="connsiteX7" fmla="*/ 0 w 1338773"/>
                  <a:gd name="connsiteY7" fmla="*/ 0 h 133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8773" h="1338773">
                    <a:moveTo>
                      <a:pt x="0" y="0"/>
                    </a:moveTo>
                    <a:lnTo>
                      <a:pt x="1338773" y="0"/>
                    </a:lnTo>
                    <a:lnTo>
                      <a:pt x="1338773" y="995144"/>
                    </a:lnTo>
                    <a:lnTo>
                      <a:pt x="1279214" y="1013632"/>
                    </a:lnTo>
                    <a:cubicBezTo>
                      <a:pt x="1169817" y="1059903"/>
                      <a:pt x="1082177" y="1147543"/>
                      <a:pt x="1035906" y="1256940"/>
                    </a:cubicBezTo>
                    <a:lnTo>
                      <a:pt x="1010504" y="1338773"/>
                    </a:lnTo>
                    <a:lnTo>
                      <a:pt x="0" y="1338773"/>
                    </a:lnTo>
                    <a:lnTo>
                      <a:pt x="0" y="0"/>
                    </a:lnTo>
                    <a:close/>
                  </a:path>
                </a:pathLst>
              </a:custGeom>
              <a:solidFill>
                <a:srgbClr val="2D313B"/>
              </a:solidFill>
              <a:ln w="12700" cap="flat" cmpd="sng" algn="ctr">
                <a:noFill/>
                <a:prstDash val="solid"/>
                <a:miter lim="800000"/>
              </a:ln>
              <a:effectLst>
                <a:outerShdw blurRad="63500" algn="ctr" rotWithShape="0">
                  <a:prstClr val="black">
                    <a:alpha val="40000"/>
                  </a:prst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pPr>
                <a:endParaRPr kumimoji="0" lang="en-US" sz="1800" b="0" i="0" u="none" strike="noStrike" kern="0" cap="none" spc="0" normalizeH="0" baseline="0" noProof="0" dirty="0">
                  <a:ln>
                    <a:noFill/>
                  </a:ln>
                  <a:solidFill>
                    <a:prstClr val="white"/>
                  </a:solidFill>
                  <a:effectLst/>
                  <a:uLnTx/>
                  <a:uFillTx/>
                  <a:cs typeface="+mn-ea"/>
                  <a:sym typeface="+mn-lt"/>
                </a:endParaRPr>
              </a:p>
            </p:txBody>
          </p:sp>
          <p:grpSp>
            <p:nvGrpSpPr>
              <p:cNvPr id="89" name="Group 62" descr="e7d195523061f1c0f55f9af68525816972d868573ada39bc763F3977967589A5F92C178830C92595A6CE4D0132F8C206B2B04C416AAA86B7FD80AB023F78DAEB544E2F013E11B2B95AD21703D1C90034A379EC9026EFAAF5D8D3F6EDD7215B01D0409FDE2EB8F6E929173B8073E2301F364EE885D6D8697F6674C70ED10ED42D334E50A353488E95E90D50708BC427BA"/>
              <p:cNvGrpSpPr/>
              <p:nvPr/>
            </p:nvGrpSpPr>
            <p:grpSpPr>
              <a:xfrm>
                <a:off x="5668981" y="3534269"/>
                <a:ext cx="687003" cy="687003"/>
                <a:chOff x="5752496" y="3423125"/>
                <a:chExt cx="687003" cy="687003"/>
              </a:xfrm>
            </p:grpSpPr>
            <p:sp>
              <p:nvSpPr>
                <p:cNvPr id="1048691" name="Oval 56"/>
                <p:cNvSpPr/>
                <p:nvPr/>
              </p:nvSpPr>
              <p:spPr>
                <a:xfrm>
                  <a:off x="5752496" y="3423125"/>
                  <a:ext cx="687003" cy="687003"/>
                </a:xfrm>
                <a:prstGeom prst="ellipse">
                  <a:avLst/>
                </a:prstGeom>
                <a:solidFill>
                  <a:schemeClr val="accent2"/>
                </a:solidFill>
                <a:ln w="12700" cap="flat" cmpd="sng" algn="ctr">
                  <a:noFill/>
                  <a:prstDash val="solid"/>
                  <a:miter lim="800000"/>
                </a:ln>
                <a:effectLst>
                  <a:outerShdw blurRad="63500" algn="ctr" rotWithShape="0">
                    <a:prstClr val="black">
                      <a:alpha val="40000"/>
                    </a:prst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pPr>
                  <a:endParaRPr kumimoji="0" lang="en-US" sz="1800" b="0" i="0" u="none" strike="noStrike" kern="0" cap="none" spc="0" normalizeH="0" baseline="0" noProof="0">
                    <a:ln>
                      <a:noFill/>
                    </a:ln>
                    <a:solidFill>
                      <a:prstClr val="white"/>
                    </a:solidFill>
                    <a:effectLst/>
                    <a:uLnTx/>
                    <a:uFillTx/>
                    <a:cs typeface="+mn-ea"/>
                    <a:sym typeface="+mn-lt"/>
                  </a:endParaRPr>
                </a:p>
              </p:txBody>
            </p:sp>
            <p:sp>
              <p:nvSpPr>
                <p:cNvPr id="1048692" name="Freeform 57"/>
                <p:cNvSpPr>
                  <a:spLocks noChangeAspect="1" noChangeArrowheads="1"/>
                </p:cNvSpPr>
                <p:nvPr/>
              </p:nvSpPr>
              <p:spPr bwMode="auto">
                <a:xfrm>
                  <a:off x="5919917" y="3555880"/>
                  <a:ext cx="352166" cy="421490"/>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ysClr val="window" lastClr="FFFFFF"/>
                </a:solidFill>
                <a:ln>
                  <a:noFill/>
                </a:ln>
                <a:effectLst/>
              </p:spPr>
              <p:txBody>
                <a:bodyPr wrap="square" anchor="ctr">
                  <a:noAutofit/>
                </a:bodyPr>
                <a:lstStyle/>
                <a:p>
                  <a:pPr marL="0" marR="0" lvl="0" indent="0" defTabSz="914400" eaLnBrk="1" fontAlgn="auto" latinLnBrk="0" hangingPunct="1">
                    <a:lnSpc>
                      <a:spcPct val="100000"/>
                    </a:lnSpc>
                    <a:spcBef>
                      <a:spcPts val="0"/>
                    </a:spcBef>
                    <a:spcAft>
                      <a:spcPts val="0"/>
                    </a:spcAft>
                    <a:buClrTx/>
                    <a:buSzTx/>
                    <a:buFontTx/>
                    <a:buNone/>
                  </a:pPr>
                  <a:endParaRPr kumimoji="0" lang="en-US" sz="2400" b="0" i="0" u="none" strike="noStrike" kern="0" cap="none" spc="0" normalizeH="0" baseline="0" noProof="0" dirty="0">
                    <a:ln>
                      <a:noFill/>
                    </a:ln>
                    <a:solidFill>
                      <a:prstClr val="black"/>
                    </a:solidFill>
                    <a:effectLst/>
                    <a:uLnTx/>
                    <a:uFillTx/>
                    <a:cs typeface="+mn-ea"/>
                    <a:sym typeface="+mn-lt"/>
                  </a:endParaRPr>
                </a:p>
              </p:txBody>
            </p:sp>
          </p:grpSp>
          <p:pic>
            <p:nvPicPr>
              <p:cNvPr id="2097154" name="图形 88"/>
              <p:cNvPicPr>
                <a:picLocks noChangeAspect="1"/>
              </p:cNvPicPr>
              <p:nvPr/>
            </p:nvPicPr>
            <p:blipFill>
              <a:blip r:embed="rId2" cstate="screen"/>
              <a:stretch>
                <a:fillRect/>
              </a:stretch>
            </p:blipFill>
            <p:spPr>
              <a:xfrm>
                <a:off x="6542970" y="4372365"/>
                <a:ext cx="522727" cy="522727"/>
              </a:xfrm>
              <a:prstGeom prst="rect">
                <a:avLst/>
              </a:prstGeom>
            </p:spPr>
          </p:pic>
          <p:pic>
            <p:nvPicPr>
              <p:cNvPr id="2097155" name="图形 89"/>
              <p:cNvPicPr>
                <a:picLocks noChangeAspect="1"/>
              </p:cNvPicPr>
              <p:nvPr/>
            </p:nvPicPr>
            <p:blipFill>
              <a:blip r:embed="rId3" cstate="screen"/>
              <a:stretch>
                <a:fillRect/>
              </a:stretch>
            </p:blipFill>
            <p:spPr>
              <a:xfrm>
                <a:off x="4996057" y="4372365"/>
                <a:ext cx="522727" cy="522727"/>
              </a:xfrm>
              <a:prstGeom prst="rect">
                <a:avLst/>
              </a:prstGeom>
            </p:spPr>
          </p:pic>
          <p:pic>
            <p:nvPicPr>
              <p:cNvPr id="2097156" name="图形 90"/>
              <p:cNvPicPr>
                <a:picLocks noChangeAspect="1"/>
              </p:cNvPicPr>
              <p:nvPr/>
            </p:nvPicPr>
            <p:blipFill>
              <a:blip r:embed="rId4" cstate="screen"/>
              <a:stretch>
                <a:fillRect/>
              </a:stretch>
            </p:blipFill>
            <p:spPr>
              <a:xfrm>
                <a:off x="6623522" y="2794953"/>
                <a:ext cx="390670" cy="522727"/>
              </a:xfrm>
              <a:prstGeom prst="rect">
                <a:avLst/>
              </a:prstGeom>
            </p:spPr>
          </p:pic>
          <p:pic>
            <p:nvPicPr>
              <p:cNvPr id="2097157" name="图形 91"/>
              <p:cNvPicPr>
                <a:picLocks noChangeAspect="1"/>
              </p:cNvPicPr>
              <p:nvPr/>
            </p:nvPicPr>
            <p:blipFill>
              <a:blip r:embed="rId5" cstate="screen"/>
              <a:stretch>
                <a:fillRect/>
              </a:stretch>
            </p:blipFill>
            <p:spPr>
              <a:xfrm>
                <a:off x="4960580" y="2807082"/>
                <a:ext cx="528229" cy="528229"/>
              </a:xfrm>
              <a:prstGeom prst="rect">
                <a:avLst/>
              </a:prstGeom>
            </p:spPr>
          </p:pic>
        </p:grpSp>
      </p:gr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par>
                                <p:cTn id="10" presetID="22" presetClass="entr" presetSubtype="8" fill="hold" nodeType="with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wipe(left)">
                                      <p:cBhvr>
                                        <p:cTn id="12" dur="750"/>
                                        <p:tgtEl>
                                          <p:spTgt spid="73"/>
                                        </p:tgtEl>
                                      </p:cBhvr>
                                    </p:animEffect>
                                  </p:childTnLst>
                                </p:cTn>
                              </p:par>
                            </p:childTnLst>
                          </p:cTn>
                        </p:par>
                        <p:par>
                          <p:cTn id="13" fill="hold">
                            <p:stCondLst>
                              <p:cond delay="750"/>
                            </p:stCondLst>
                            <p:childTnLst>
                              <p:par>
                                <p:cTn id="14" presetID="10" presetClass="entr" presetSubtype="0" fill="hold" nodeType="after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fade">
                                      <p:cBhvr>
                                        <p:cTn id="16"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3" name="矩形 11"/>
          <p:cNvSpPr/>
          <p:nvPr/>
        </p:nvSpPr>
        <p:spPr>
          <a:xfrm>
            <a:off x="0" y="257072"/>
            <a:ext cx="12192000" cy="6858000"/>
          </a:xfrm>
          <a:prstGeom prst="rect">
            <a:avLst/>
          </a:prstGeom>
          <a:pattFill prst="weave">
            <a:fgClr>
              <a:srgbClr val="F5F5F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91" name="组合 121"/>
          <p:cNvGrpSpPr/>
          <p:nvPr/>
        </p:nvGrpSpPr>
        <p:grpSpPr>
          <a:xfrm>
            <a:off x="723900" y="303571"/>
            <a:ext cx="11468099" cy="584775"/>
            <a:chOff x="723900" y="303571"/>
            <a:chExt cx="11468099" cy="584775"/>
          </a:xfrm>
        </p:grpSpPr>
        <p:sp>
          <p:nvSpPr>
            <p:cNvPr id="1048694" name="矩形 7"/>
            <p:cNvSpPr/>
            <p:nvPr/>
          </p:nvSpPr>
          <p:spPr>
            <a:xfrm>
              <a:off x="723900" y="354013"/>
              <a:ext cx="11468099" cy="523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695" name="文本框 9"/>
            <p:cNvSpPr txBox="1"/>
            <p:nvPr/>
          </p:nvSpPr>
          <p:spPr>
            <a:xfrm>
              <a:off x="1098102" y="303571"/>
              <a:ext cx="5716057" cy="584775"/>
            </a:xfrm>
            <a:prstGeom prst="rect">
              <a:avLst/>
            </a:prstGeom>
            <a:noFill/>
          </p:spPr>
          <p:txBody>
            <a:bodyPr wrap="square" rtlCol="0">
              <a:spAutoFit/>
            </a:bodyPr>
            <a:lstStyle/>
            <a:p>
              <a:pPr lvl="0"/>
              <a:r>
                <a:rPr lang="zh-CN" altLang="en-US" sz="3200" b="1" spc="500" dirty="0">
                  <a:solidFill>
                    <a:schemeClr val="bg1"/>
                  </a:solidFill>
                  <a:cs typeface="+mn-ea"/>
                  <a:sym typeface="+mn-lt"/>
                </a:rPr>
                <a:t>背景介绍</a:t>
              </a:r>
            </a:p>
          </p:txBody>
        </p:sp>
      </p:grpSp>
      <p:grpSp>
        <p:nvGrpSpPr>
          <p:cNvPr id="92"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1048696" name="同心圆 98"/>
            <p:cNvSpPr/>
            <p:nvPr/>
          </p:nvSpPr>
          <p:spPr>
            <a:xfrm>
              <a:off x="304800" y="673100"/>
              <a:ext cx="4000500" cy="4000500"/>
            </a:xfrm>
            <a:prstGeom prst="donut">
              <a:avLst>
                <a:gd name="adj" fmla="val 4879"/>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lumMod val="75000"/>
                    <a:lumOff val="25000"/>
                  </a:schemeClr>
                </a:solidFill>
                <a:cs typeface="+mn-ea"/>
                <a:sym typeface="+mn-lt"/>
              </a:endParaRPr>
            </a:p>
          </p:txBody>
        </p:sp>
        <p:sp>
          <p:nvSpPr>
            <p:cNvPr id="1048697" name="椭圆 6"/>
            <p:cNvSpPr/>
            <p:nvPr/>
          </p:nvSpPr>
          <p:spPr>
            <a:xfrm>
              <a:off x="392112" y="760412"/>
              <a:ext cx="3825876"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cs typeface="+mn-ea"/>
                  <a:sym typeface="+mn-lt"/>
                </a:rPr>
                <a:t>01</a:t>
              </a:r>
              <a:endParaRPr lang="zh-CN" altLang="en-US" b="1" dirty="0">
                <a:solidFill>
                  <a:schemeClr val="tx1">
                    <a:lumMod val="75000"/>
                    <a:lumOff val="25000"/>
                  </a:schemeClr>
                </a:solidFill>
                <a:cs typeface="+mn-ea"/>
                <a:sym typeface="+mn-lt"/>
              </a:endParaRPr>
            </a:p>
          </p:txBody>
        </p:sp>
      </p:grpSp>
      <p:grpSp>
        <p:nvGrpSpPr>
          <p:cNvPr id="93" name="组合 3"/>
          <p:cNvGrpSpPr/>
          <p:nvPr/>
        </p:nvGrpSpPr>
        <p:grpSpPr>
          <a:xfrm>
            <a:off x="1042670" y="1988595"/>
            <a:ext cx="9988979" cy="1615892"/>
            <a:chOff x="1042670" y="1988595"/>
            <a:chExt cx="9988979" cy="1615892"/>
          </a:xfrm>
        </p:grpSpPr>
        <p:grpSp>
          <p:nvGrpSpPr>
            <p:cNvPr id="94" name="组合 1"/>
            <p:cNvGrpSpPr/>
            <p:nvPr/>
          </p:nvGrpSpPr>
          <p:grpSpPr>
            <a:xfrm>
              <a:off x="1042670" y="2013585"/>
              <a:ext cx="4538981" cy="1558926"/>
              <a:chOff x="1042670" y="2013585"/>
              <a:chExt cx="4538981" cy="1558926"/>
            </a:xfrm>
          </p:grpSpPr>
          <p:pic>
            <p:nvPicPr>
              <p:cNvPr id="2097158" name="图片 12"/>
              <p:cNvPicPr>
                <a:picLocks noChangeAspect="1"/>
              </p:cNvPicPr>
              <p:nvPr/>
            </p:nvPicPr>
            <p:blipFill>
              <a:blip r:embed="rId2" cstate="screen"/>
              <a:srcRect/>
              <a:stretch>
                <a:fillRect/>
              </a:stretch>
            </p:blipFill>
            <p:spPr>
              <a:xfrm>
                <a:off x="1042671" y="2020571"/>
                <a:ext cx="4538980" cy="1551940"/>
              </a:xfrm>
              <a:prstGeom prst="rect">
                <a:avLst/>
              </a:prstGeom>
            </p:spPr>
          </p:pic>
          <p:grpSp>
            <p:nvGrpSpPr>
              <p:cNvPr id="95" name="组合 13"/>
              <p:cNvGrpSpPr/>
              <p:nvPr/>
            </p:nvGrpSpPr>
            <p:grpSpPr>
              <a:xfrm>
                <a:off x="1042670" y="2013585"/>
                <a:ext cx="1575435" cy="1551940"/>
                <a:chOff x="977900" y="1960237"/>
                <a:chExt cx="1674974" cy="1650384"/>
              </a:xfrm>
            </p:grpSpPr>
            <p:sp>
              <p:nvSpPr>
                <p:cNvPr id="1048698" name="矩形 14"/>
                <p:cNvSpPr/>
                <p:nvPr/>
              </p:nvSpPr>
              <p:spPr>
                <a:xfrm>
                  <a:off x="977900" y="1960237"/>
                  <a:ext cx="1674974" cy="1650384"/>
                </a:xfrm>
                <a:prstGeom prst="rect">
                  <a:avLst/>
                </a:prstGeom>
                <a:solidFill>
                  <a:schemeClr val="accent2"/>
                </a:solidFill>
                <a:ln w="25400">
                  <a:solidFill>
                    <a:srgbClr val="000000">
                      <a:alpha val="0"/>
                    </a:srgbClr>
                  </a:solidFill>
                  <a:miter lim="400000"/>
                </a:ln>
              </p:spPr>
              <p:txBody>
                <a:bodyPr anchor="ctr"/>
                <a:lstStyle/>
                <a:p>
                  <a:pPr marL="0" marR="0" lvl="0" indent="0" algn="ctr" defTabSz="685800" eaLnBrk="1" fontAlgn="auto" latinLnBrk="0" hangingPunct="1">
                    <a:lnSpc>
                      <a:spcPct val="100000"/>
                    </a:lnSpc>
                    <a:spcBef>
                      <a:spcPts val="0"/>
                    </a:spcBef>
                    <a:spcAft>
                      <a:spcPts val="0"/>
                    </a:spcAft>
                    <a:buClrTx/>
                    <a:buSzTx/>
                    <a:buFontTx/>
                    <a:buNone/>
                  </a:pPr>
                  <a:endParaRPr kumimoji="0" sz="1350" b="0" i="0" u="none" strike="noStrike" kern="0" cap="none" spc="0" normalizeH="0" baseline="0" noProof="0" dirty="0">
                    <a:ln>
                      <a:noFill/>
                    </a:ln>
                    <a:solidFill>
                      <a:prstClr val="black">
                        <a:lumMod val="75000"/>
                        <a:lumOff val="25000"/>
                      </a:prstClr>
                    </a:solidFill>
                    <a:effectLst/>
                    <a:uLnTx/>
                    <a:uFillTx/>
                    <a:cs typeface="+mn-ea"/>
                    <a:sym typeface="+mn-lt"/>
                  </a:endParaRPr>
                </a:p>
              </p:txBody>
            </p:sp>
            <p:sp>
              <p:nvSpPr>
                <p:cNvPr id="1048699" name="任意多边形 4"/>
                <p:cNvSpPr/>
                <p:nvPr/>
              </p:nvSpPr>
              <p:spPr>
                <a:xfrm>
                  <a:off x="1509393" y="2442961"/>
                  <a:ext cx="611986" cy="611986"/>
                </a:xfrm>
                <a:custGeom>
                  <a:avLst/>
                  <a:gdLst/>
                  <a:ahLst/>
                  <a:cxnLst>
                    <a:cxn ang="0">
                      <a:pos x="wd2" y="hd2"/>
                    </a:cxn>
                    <a:cxn ang="5400000">
                      <a:pos x="wd2" y="hd2"/>
                    </a:cxn>
                    <a:cxn ang="10800000">
                      <a:pos x="wd2" y="hd2"/>
                    </a:cxn>
                    <a:cxn ang="16200000">
                      <a:pos x="wd2" y="hd2"/>
                    </a:cxn>
                  </a:cxnLst>
                  <a:rect l="0" t="0" r="r" b="b"/>
                  <a:pathLst>
                    <a:path w="21543" h="21600" extrusionOk="0">
                      <a:moveTo>
                        <a:pt x="16976" y="19986"/>
                      </a:moveTo>
                      <a:lnTo>
                        <a:pt x="11226" y="17681"/>
                      </a:lnTo>
                      <a:cubicBezTo>
                        <a:pt x="11089" y="17626"/>
                        <a:pt x="10947" y="17608"/>
                        <a:pt x="10806" y="17600"/>
                      </a:cubicBezTo>
                      <a:lnTo>
                        <a:pt x="19660" y="3838"/>
                      </a:lnTo>
                      <a:cubicBezTo>
                        <a:pt x="19660" y="3838"/>
                        <a:pt x="16976" y="19986"/>
                        <a:pt x="16976" y="19986"/>
                      </a:cubicBezTo>
                      <a:close/>
                      <a:moveTo>
                        <a:pt x="6859" y="16245"/>
                      </a:moveTo>
                      <a:cubicBezTo>
                        <a:pt x="6858" y="16242"/>
                        <a:pt x="6856" y="16241"/>
                        <a:pt x="6854" y="16238"/>
                      </a:cubicBezTo>
                      <a:lnTo>
                        <a:pt x="19607" y="2552"/>
                      </a:lnTo>
                      <a:lnTo>
                        <a:pt x="8735" y="19537"/>
                      </a:lnTo>
                      <a:cubicBezTo>
                        <a:pt x="8735" y="19537"/>
                        <a:pt x="6859" y="16245"/>
                        <a:pt x="6859" y="16245"/>
                      </a:cubicBezTo>
                      <a:close/>
                      <a:moveTo>
                        <a:pt x="2111" y="14025"/>
                      </a:moveTo>
                      <a:lnTo>
                        <a:pt x="17713" y="3595"/>
                      </a:lnTo>
                      <a:lnTo>
                        <a:pt x="6369" y="15770"/>
                      </a:lnTo>
                      <a:cubicBezTo>
                        <a:pt x="6309" y="15735"/>
                        <a:pt x="6256" y="15687"/>
                        <a:pt x="6191" y="15661"/>
                      </a:cubicBezTo>
                      <a:cubicBezTo>
                        <a:pt x="6191" y="15661"/>
                        <a:pt x="2111" y="14025"/>
                        <a:pt x="2111" y="14025"/>
                      </a:cubicBezTo>
                      <a:close/>
                      <a:moveTo>
                        <a:pt x="21234" y="108"/>
                      </a:moveTo>
                      <a:cubicBezTo>
                        <a:pt x="21123" y="36"/>
                        <a:pt x="20996" y="0"/>
                        <a:pt x="20869" y="0"/>
                      </a:cubicBezTo>
                      <a:cubicBezTo>
                        <a:pt x="20739" y="0"/>
                        <a:pt x="20609" y="37"/>
                        <a:pt x="20496" y="113"/>
                      </a:cubicBezTo>
                      <a:lnTo>
                        <a:pt x="299" y="13613"/>
                      </a:lnTo>
                      <a:cubicBezTo>
                        <a:pt x="91" y="13752"/>
                        <a:pt x="-23" y="13996"/>
                        <a:pt x="3" y="14245"/>
                      </a:cubicBezTo>
                      <a:cubicBezTo>
                        <a:pt x="29" y="14494"/>
                        <a:pt x="190" y="14709"/>
                        <a:pt x="423" y="14801"/>
                      </a:cubicBezTo>
                      <a:lnTo>
                        <a:pt x="5690" y="16915"/>
                      </a:lnTo>
                      <a:lnTo>
                        <a:pt x="8167" y="21260"/>
                      </a:lnTo>
                      <a:cubicBezTo>
                        <a:pt x="8285" y="21468"/>
                        <a:pt x="8505" y="21597"/>
                        <a:pt x="8744" y="21600"/>
                      </a:cubicBezTo>
                      <a:lnTo>
                        <a:pt x="8751" y="21600"/>
                      </a:lnTo>
                      <a:cubicBezTo>
                        <a:pt x="8987" y="21600"/>
                        <a:pt x="9207" y="21475"/>
                        <a:pt x="9329" y="21272"/>
                      </a:cubicBezTo>
                      <a:lnTo>
                        <a:pt x="10727" y="18934"/>
                      </a:lnTo>
                      <a:lnTo>
                        <a:pt x="17253" y="21551"/>
                      </a:lnTo>
                      <a:cubicBezTo>
                        <a:pt x="17333" y="21584"/>
                        <a:pt x="17418" y="21600"/>
                        <a:pt x="17503" y="21600"/>
                      </a:cubicBezTo>
                      <a:cubicBezTo>
                        <a:pt x="17617" y="21600"/>
                        <a:pt x="17731" y="21571"/>
                        <a:pt x="17833" y="21513"/>
                      </a:cubicBezTo>
                      <a:cubicBezTo>
                        <a:pt x="18010" y="21413"/>
                        <a:pt x="18134" y="21238"/>
                        <a:pt x="18167" y="21036"/>
                      </a:cubicBezTo>
                      <a:lnTo>
                        <a:pt x="21533" y="786"/>
                      </a:lnTo>
                      <a:cubicBezTo>
                        <a:pt x="21577" y="521"/>
                        <a:pt x="21460" y="254"/>
                        <a:pt x="21234" y="108"/>
                      </a:cubicBezTo>
                    </a:path>
                  </a:pathLst>
                </a:custGeom>
                <a:solidFill>
                  <a:sysClr val="window" lastClr="FFFFFF"/>
                </a:solidFill>
                <a:ln w="12700">
                  <a:miter lim="400000"/>
                </a:ln>
              </p:spPr>
              <p:txBody>
                <a:bodyPr anchor="ctr"/>
                <a:lstStyle/>
                <a:p>
                  <a:pPr marL="0" marR="0" lvl="0" indent="0" algn="ctr" defTabSz="685800" eaLnBrk="1" fontAlgn="auto" latinLnBrk="0" hangingPunct="1">
                    <a:lnSpc>
                      <a:spcPct val="100000"/>
                    </a:lnSpc>
                    <a:spcBef>
                      <a:spcPts val="0"/>
                    </a:spcBef>
                    <a:spcAft>
                      <a:spcPts val="0"/>
                    </a:spcAft>
                    <a:buClrTx/>
                    <a:buSzTx/>
                    <a:buFontTx/>
                    <a:buNone/>
                  </a:pPr>
                  <a:endParaRPr kumimoji="0" sz="1350" b="0" i="0" u="none" strike="noStrike" kern="0" cap="none" spc="0" normalizeH="0" baseline="0" noProof="0" dirty="0">
                    <a:ln>
                      <a:noFill/>
                    </a:ln>
                    <a:solidFill>
                      <a:prstClr val="black">
                        <a:lumMod val="75000"/>
                        <a:lumOff val="25000"/>
                      </a:prstClr>
                    </a:solidFill>
                    <a:effectLst/>
                    <a:uLnTx/>
                    <a:uFillTx/>
                    <a:cs typeface="+mn-ea"/>
                    <a:sym typeface="+mn-lt"/>
                  </a:endParaRPr>
                </a:p>
              </p:txBody>
            </p:sp>
          </p:grpSp>
        </p:grpSp>
        <p:sp>
          <p:nvSpPr>
            <p:cNvPr id="1048700" name="矩形 21"/>
            <p:cNvSpPr/>
            <p:nvPr/>
          </p:nvSpPr>
          <p:spPr>
            <a:xfrm>
              <a:off x="6097699" y="1988595"/>
              <a:ext cx="4933950" cy="1615892"/>
            </a:xfrm>
            <a:prstGeom prst="rect">
              <a:avLst/>
            </a:prstGeom>
          </p:spPr>
          <p:txBody>
            <a:bodyPr wrap="square">
              <a:spAutoFit/>
            </a:bodyPr>
            <a:lstStyle/>
            <a:p>
              <a:pPr>
                <a:lnSpc>
                  <a:spcPts val="2000"/>
                </a:lnSpc>
              </a:pPr>
              <a:r>
                <a:rPr lang="zh-CN" altLang="en-US" sz="1600" dirty="0">
                  <a:solidFill>
                    <a:schemeClr val="tx1">
                      <a:lumMod val="85000"/>
                      <a:lumOff val="15000"/>
                    </a:schemeClr>
                  </a:solidFill>
                  <a:latin typeface="+mn-ea"/>
                  <a:cs typeface="+mn-ea"/>
                  <a:sym typeface="+mn-lt"/>
                </a:rPr>
                <a:t>在</a:t>
              </a:r>
              <a:r>
                <a:rPr lang="en-US" altLang="zh-CN" sz="1600" dirty="0">
                  <a:solidFill>
                    <a:schemeClr val="tx1">
                      <a:lumMod val="85000"/>
                      <a:lumOff val="15000"/>
                    </a:schemeClr>
                  </a:solidFill>
                  <a:latin typeface="+mn-ea"/>
                  <a:cs typeface="+mn-ea"/>
                  <a:sym typeface="+mn-lt"/>
                </a:rPr>
                <a:t>GBDT+LR</a:t>
              </a:r>
              <a:r>
                <a:rPr lang="zh-CN" altLang="en-US" sz="1600" dirty="0">
                  <a:solidFill>
                    <a:schemeClr val="tx1">
                      <a:lumMod val="85000"/>
                      <a:lumOff val="15000"/>
                    </a:schemeClr>
                  </a:solidFill>
                  <a:latin typeface="+mn-ea"/>
                  <a:cs typeface="+mn-ea"/>
                  <a:sym typeface="+mn-lt"/>
                </a:rPr>
                <a:t>模型出现之前，特征工程的主要解决方法有两个：一是进行人工或半人工的特征组合和特征筛选，对算法工程师的经验和精力投入要求较高；二是通过改造目标函数，改进模型结构，增加特征交叉项的方式增强特征组合能力，对模型设计的能力要求较高。</a:t>
              </a:r>
            </a:p>
          </p:txBody>
        </p:sp>
      </p:grpSp>
      <p:grpSp>
        <p:nvGrpSpPr>
          <p:cNvPr id="96" name="组合 8"/>
          <p:cNvGrpSpPr/>
          <p:nvPr/>
        </p:nvGrpSpPr>
        <p:grpSpPr>
          <a:xfrm>
            <a:off x="1042670" y="4029075"/>
            <a:ext cx="10154285" cy="1778823"/>
            <a:chOff x="1042670" y="4029075"/>
            <a:chExt cx="10154285" cy="1778823"/>
          </a:xfrm>
        </p:grpSpPr>
        <p:sp>
          <p:nvSpPr>
            <p:cNvPr id="1048701" name="矩形 19"/>
            <p:cNvSpPr/>
            <p:nvPr/>
          </p:nvSpPr>
          <p:spPr>
            <a:xfrm>
              <a:off x="1042670" y="4192006"/>
              <a:ext cx="4445000" cy="1615892"/>
            </a:xfrm>
            <a:prstGeom prst="rect">
              <a:avLst/>
            </a:prstGeom>
          </p:spPr>
          <p:txBody>
            <a:bodyPr wrap="square">
              <a:spAutoFit/>
              <a:scene3d>
                <a:camera prst="orthographicFront"/>
                <a:lightRig rig="threePt" dir="t"/>
              </a:scene3d>
              <a:sp3d contourW="12700"/>
            </a:bodyPr>
            <a:lstStyle/>
            <a:p>
              <a:pPr>
                <a:lnSpc>
                  <a:spcPts val="2000"/>
                </a:lnSpc>
              </a:pPr>
              <a:r>
                <a:rPr lang="en-US" altLang="zh-CN" sz="1600" dirty="0">
                  <a:solidFill>
                    <a:schemeClr val="tx1">
                      <a:lumMod val="85000"/>
                      <a:lumOff val="15000"/>
                    </a:schemeClr>
                  </a:solidFill>
                  <a:latin typeface="+mn-ea"/>
                  <a:cs typeface="+mn-ea"/>
                  <a:sym typeface="+mn-lt"/>
                </a:rPr>
                <a:t>GBDT+LR</a:t>
              </a:r>
              <a:r>
                <a:rPr lang="zh-CN" altLang="en-US" sz="1600" dirty="0">
                  <a:solidFill>
                    <a:schemeClr val="tx1">
                      <a:lumMod val="85000"/>
                      <a:lumOff val="15000"/>
                    </a:schemeClr>
                  </a:solidFill>
                  <a:latin typeface="+mn-ea"/>
                  <a:cs typeface="+mn-ea"/>
                  <a:sym typeface="+mn-lt"/>
                </a:rPr>
                <a:t>模型的提出，意味着特征工程可以完全交由一个独立的模型完成，模型的输入可以是原始的特征向量，不必在特征工程上投入过多的人工筛选和模型设计的精力，实现真正的端到端训练，大大推进了特征工程模型化这一趋势。</a:t>
              </a:r>
            </a:p>
          </p:txBody>
        </p:sp>
        <p:grpSp>
          <p:nvGrpSpPr>
            <p:cNvPr id="97" name="组合 2"/>
            <p:cNvGrpSpPr/>
            <p:nvPr/>
          </p:nvGrpSpPr>
          <p:grpSpPr>
            <a:xfrm>
              <a:off x="5856605" y="4029075"/>
              <a:ext cx="5340350" cy="1551940"/>
              <a:chOff x="5856605" y="4029075"/>
              <a:chExt cx="5340350" cy="1551940"/>
            </a:xfrm>
          </p:grpSpPr>
          <p:grpSp>
            <p:nvGrpSpPr>
              <p:cNvPr id="98" name="组合 16"/>
              <p:cNvGrpSpPr/>
              <p:nvPr/>
            </p:nvGrpSpPr>
            <p:grpSpPr>
              <a:xfrm>
                <a:off x="5856605" y="4029075"/>
                <a:ext cx="1575435" cy="1551940"/>
                <a:chOff x="6096000" y="3968104"/>
                <a:chExt cx="1674974" cy="1650384"/>
              </a:xfrm>
            </p:grpSpPr>
            <p:sp>
              <p:nvSpPr>
                <p:cNvPr id="1048702" name="矩形 17"/>
                <p:cNvSpPr/>
                <p:nvPr/>
              </p:nvSpPr>
              <p:spPr>
                <a:xfrm>
                  <a:off x="6096000" y="3968104"/>
                  <a:ext cx="1674974" cy="1650384"/>
                </a:xfrm>
                <a:prstGeom prst="rect">
                  <a:avLst/>
                </a:prstGeom>
                <a:solidFill>
                  <a:srgbClr val="2D313B"/>
                </a:solidFill>
                <a:ln w="25400">
                  <a:solidFill>
                    <a:srgbClr val="000000">
                      <a:alpha val="0"/>
                    </a:srgbClr>
                  </a:solidFill>
                  <a:miter lim="400000"/>
                </a:ln>
              </p:spPr>
              <p:txBody>
                <a:bodyPr anchor="ctr"/>
                <a:lstStyle/>
                <a:p>
                  <a:pPr marL="0" marR="0" lvl="0" indent="0" algn="ctr" defTabSz="685800" eaLnBrk="1" fontAlgn="auto" latinLnBrk="0" hangingPunct="1">
                    <a:lnSpc>
                      <a:spcPct val="100000"/>
                    </a:lnSpc>
                    <a:spcBef>
                      <a:spcPts val="0"/>
                    </a:spcBef>
                    <a:spcAft>
                      <a:spcPts val="0"/>
                    </a:spcAft>
                    <a:buClrTx/>
                    <a:buSzTx/>
                    <a:buFontTx/>
                    <a:buNone/>
                  </a:pPr>
                  <a:endParaRPr kumimoji="0" sz="1350" b="0" i="0" u="none" strike="noStrike" kern="0" cap="none" spc="0" normalizeH="0" baseline="0" noProof="0" dirty="0">
                    <a:ln>
                      <a:noFill/>
                    </a:ln>
                    <a:solidFill>
                      <a:prstClr val="black">
                        <a:lumMod val="75000"/>
                        <a:lumOff val="25000"/>
                      </a:prstClr>
                    </a:solidFill>
                    <a:effectLst/>
                    <a:uLnTx/>
                    <a:uFillTx/>
                    <a:cs typeface="+mn-ea"/>
                    <a:sym typeface="+mn-lt"/>
                  </a:endParaRPr>
                </a:p>
              </p:txBody>
            </p:sp>
            <p:sp>
              <p:nvSpPr>
                <p:cNvPr id="1048703" name="任意多边形 14"/>
                <p:cNvSpPr/>
                <p:nvPr/>
              </p:nvSpPr>
              <p:spPr>
                <a:xfrm>
                  <a:off x="6596762" y="4489180"/>
                  <a:ext cx="673448" cy="589267"/>
                </a:xfrm>
                <a:custGeom>
                  <a:avLst/>
                  <a:gdLst>
                    <a:gd name="connsiteX0" fmla="*/ 304803 w 609602"/>
                    <a:gd name="connsiteY0" fmla="*/ 95250 h 533402"/>
                    <a:gd name="connsiteX1" fmla="*/ 314326 w 609602"/>
                    <a:gd name="connsiteY1" fmla="*/ 104775 h 533402"/>
                    <a:gd name="connsiteX2" fmla="*/ 304803 w 609602"/>
                    <a:gd name="connsiteY2" fmla="*/ 114300 h 533402"/>
                    <a:gd name="connsiteX3" fmla="*/ 114298 w 609602"/>
                    <a:gd name="connsiteY3" fmla="*/ 228601 h 533402"/>
                    <a:gd name="connsiteX4" fmla="*/ 104774 w 609602"/>
                    <a:gd name="connsiteY4" fmla="*/ 238126 h 533402"/>
                    <a:gd name="connsiteX5" fmla="*/ 95250 w 609602"/>
                    <a:gd name="connsiteY5" fmla="*/ 228601 h 533402"/>
                    <a:gd name="connsiteX6" fmla="*/ 304803 w 609602"/>
                    <a:gd name="connsiteY6" fmla="*/ 95250 h 533402"/>
                    <a:gd name="connsiteX7" fmla="*/ 304801 w 609602"/>
                    <a:gd name="connsiteY7" fmla="*/ 38104 h 533402"/>
                    <a:gd name="connsiteX8" fmla="*/ 38100 w 609602"/>
                    <a:gd name="connsiteY8" fmla="*/ 228598 h 533402"/>
                    <a:gd name="connsiteX9" fmla="*/ 150849 w 609602"/>
                    <a:gd name="connsiteY9" fmla="*/ 383753 h 533402"/>
                    <a:gd name="connsiteX10" fmla="*/ 171592 w 609602"/>
                    <a:gd name="connsiteY10" fmla="*/ 417684 h 533402"/>
                    <a:gd name="connsiteX11" fmla="*/ 171423 w 609602"/>
                    <a:gd name="connsiteY11" fmla="*/ 421190 h 533402"/>
                    <a:gd name="connsiteX12" fmla="*/ 157791 w 609602"/>
                    <a:gd name="connsiteY12" fmla="*/ 477049 h 533402"/>
                    <a:gd name="connsiteX13" fmla="*/ 216578 w 609602"/>
                    <a:gd name="connsiteY13" fmla="*/ 428673 h 533402"/>
                    <a:gd name="connsiteX14" fmla="*/ 246014 w 609602"/>
                    <a:gd name="connsiteY14" fmla="*/ 414745 h 533402"/>
                    <a:gd name="connsiteX15" fmla="*/ 251546 w 609602"/>
                    <a:gd name="connsiteY15" fmla="*/ 415165 h 533402"/>
                    <a:gd name="connsiteX16" fmla="*/ 304801 w 609602"/>
                    <a:gd name="connsiteY16" fmla="*/ 419091 h 533402"/>
                    <a:gd name="connsiteX17" fmla="*/ 571502 w 609602"/>
                    <a:gd name="connsiteY17" fmla="*/ 228598 h 533402"/>
                    <a:gd name="connsiteX18" fmla="*/ 304801 w 609602"/>
                    <a:gd name="connsiteY18" fmla="*/ 38104 h 533402"/>
                    <a:gd name="connsiteX19" fmla="*/ 304801 w 609602"/>
                    <a:gd name="connsiteY19" fmla="*/ 0 h 533402"/>
                    <a:gd name="connsiteX20" fmla="*/ 609602 w 609602"/>
                    <a:gd name="connsiteY20" fmla="*/ 228598 h 533402"/>
                    <a:gd name="connsiteX21" fmla="*/ 304801 w 609602"/>
                    <a:gd name="connsiteY21" fmla="*/ 457195 h 533402"/>
                    <a:gd name="connsiteX22" fmla="*/ 246014 w 609602"/>
                    <a:gd name="connsiteY22" fmla="*/ 452849 h 533402"/>
                    <a:gd name="connsiteX23" fmla="*/ 117377 w 609602"/>
                    <a:gd name="connsiteY23" fmla="*/ 533155 h 533402"/>
                    <a:gd name="connsiteX24" fmla="*/ 112494 w 609602"/>
                    <a:gd name="connsiteY24" fmla="*/ 533402 h 533402"/>
                    <a:gd name="connsiteX25" fmla="*/ 95251 w 609602"/>
                    <a:gd name="connsiteY25" fmla="*/ 516141 h 533402"/>
                    <a:gd name="connsiteX26" fmla="*/ 96662 w 609602"/>
                    <a:gd name="connsiteY26" fmla="*/ 509325 h 533402"/>
                    <a:gd name="connsiteX27" fmla="*/ 96605 w 609602"/>
                    <a:gd name="connsiteY27" fmla="*/ 509325 h 533402"/>
                    <a:gd name="connsiteX28" fmla="*/ 133351 w 609602"/>
                    <a:gd name="connsiteY28" fmla="*/ 419091 h 533402"/>
                    <a:gd name="connsiteX29" fmla="*/ 133492 w 609602"/>
                    <a:gd name="connsiteY29" fmla="*/ 417684 h 533402"/>
                    <a:gd name="connsiteX30" fmla="*/ 0 w 609602"/>
                    <a:gd name="connsiteY30" fmla="*/ 228598 h 533402"/>
                    <a:gd name="connsiteX31" fmla="*/ 304801 w 609602"/>
                    <a:gd name="connsiteY31" fmla="*/ 0 h 533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9602" h="533402">
                      <a:moveTo>
                        <a:pt x="304803" y="95250"/>
                      </a:moveTo>
                      <a:cubicBezTo>
                        <a:pt x="310056" y="95250"/>
                        <a:pt x="314326" y="99517"/>
                        <a:pt x="314326" y="104775"/>
                      </a:cubicBezTo>
                      <a:cubicBezTo>
                        <a:pt x="314326" y="110034"/>
                        <a:pt x="310056" y="114300"/>
                        <a:pt x="304803" y="114300"/>
                      </a:cubicBezTo>
                      <a:cubicBezTo>
                        <a:pt x="203318" y="114300"/>
                        <a:pt x="114298" y="167720"/>
                        <a:pt x="114298" y="228601"/>
                      </a:cubicBezTo>
                      <a:cubicBezTo>
                        <a:pt x="114298" y="233860"/>
                        <a:pt x="110028" y="238126"/>
                        <a:pt x="104774" y="238126"/>
                      </a:cubicBezTo>
                      <a:cubicBezTo>
                        <a:pt x="99520" y="238126"/>
                        <a:pt x="95250" y="233860"/>
                        <a:pt x="95250" y="228601"/>
                      </a:cubicBezTo>
                      <a:cubicBezTo>
                        <a:pt x="95250" y="156323"/>
                        <a:pt x="191208" y="95250"/>
                        <a:pt x="304803" y="95250"/>
                      </a:cubicBezTo>
                      <a:close/>
                      <a:moveTo>
                        <a:pt x="304801" y="38104"/>
                      </a:moveTo>
                      <a:cubicBezTo>
                        <a:pt x="157735" y="38104"/>
                        <a:pt x="38100" y="123547"/>
                        <a:pt x="38100" y="228598"/>
                      </a:cubicBezTo>
                      <a:cubicBezTo>
                        <a:pt x="38100" y="289692"/>
                        <a:pt x="80236" y="347699"/>
                        <a:pt x="150849" y="383753"/>
                      </a:cubicBezTo>
                      <a:cubicBezTo>
                        <a:pt x="163577" y="390248"/>
                        <a:pt x="171592" y="403385"/>
                        <a:pt x="171592" y="417684"/>
                      </a:cubicBezTo>
                      <a:cubicBezTo>
                        <a:pt x="171592" y="418745"/>
                        <a:pt x="171535" y="419980"/>
                        <a:pt x="171423" y="421190"/>
                      </a:cubicBezTo>
                      <a:cubicBezTo>
                        <a:pt x="171056" y="440896"/>
                        <a:pt x="165214" y="460010"/>
                        <a:pt x="157791" y="477049"/>
                      </a:cubicBezTo>
                      <a:cubicBezTo>
                        <a:pt x="185223" y="460726"/>
                        <a:pt x="208394" y="438625"/>
                        <a:pt x="216578" y="428673"/>
                      </a:cubicBezTo>
                      <a:cubicBezTo>
                        <a:pt x="223860" y="419783"/>
                        <a:pt x="234697" y="414745"/>
                        <a:pt x="246014" y="414745"/>
                      </a:cubicBezTo>
                      <a:cubicBezTo>
                        <a:pt x="247849" y="414745"/>
                        <a:pt x="249683" y="414868"/>
                        <a:pt x="251546" y="415165"/>
                      </a:cubicBezTo>
                      <a:cubicBezTo>
                        <a:pt x="269439" y="417782"/>
                        <a:pt x="287332" y="419091"/>
                        <a:pt x="304801" y="419091"/>
                      </a:cubicBezTo>
                      <a:cubicBezTo>
                        <a:pt x="451868" y="419091"/>
                        <a:pt x="571502" y="333648"/>
                        <a:pt x="571502" y="228598"/>
                      </a:cubicBezTo>
                      <a:cubicBezTo>
                        <a:pt x="571502" y="123547"/>
                        <a:pt x="451868" y="38104"/>
                        <a:pt x="304801" y="38104"/>
                      </a:cubicBezTo>
                      <a:close/>
                      <a:moveTo>
                        <a:pt x="304801" y="0"/>
                      </a:moveTo>
                      <a:cubicBezTo>
                        <a:pt x="473119" y="0"/>
                        <a:pt x="609602" y="102359"/>
                        <a:pt x="609602" y="228598"/>
                      </a:cubicBezTo>
                      <a:cubicBezTo>
                        <a:pt x="609602" y="354836"/>
                        <a:pt x="473119" y="457195"/>
                        <a:pt x="304801" y="457195"/>
                      </a:cubicBezTo>
                      <a:cubicBezTo>
                        <a:pt x="284651" y="457195"/>
                        <a:pt x="265036" y="455639"/>
                        <a:pt x="246014" y="452849"/>
                      </a:cubicBezTo>
                      <a:cubicBezTo>
                        <a:pt x="232975" y="468703"/>
                        <a:pt x="176898" y="523401"/>
                        <a:pt x="117377" y="533155"/>
                      </a:cubicBezTo>
                      <a:cubicBezTo>
                        <a:pt x="117433" y="532908"/>
                        <a:pt x="114301" y="533402"/>
                        <a:pt x="112494" y="533402"/>
                      </a:cubicBezTo>
                      <a:cubicBezTo>
                        <a:pt x="102955" y="533402"/>
                        <a:pt x="95251" y="525673"/>
                        <a:pt x="95251" y="516141"/>
                      </a:cubicBezTo>
                      <a:cubicBezTo>
                        <a:pt x="95251" y="513721"/>
                        <a:pt x="95759" y="511424"/>
                        <a:pt x="96662" y="509325"/>
                      </a:cubicBezTo>
                      <a:lnTo>
                        <a:pt x="96605" y="509325"/>
                      </a:lnTo>
                      <a:cubicBezTo>
                        <a:pt x="107838" y="490014"/>
                        <a:pt x="133351" y="453268"/>
                        <a:pt x="133351" y="419091"/>
                      </a:cubicBezTo>
                      <a:cubicBezTo>
                        <a:pt x="133351" y="418548"/>
                        <a:pt x="133492" y="418202"/>
                        <a:pt x="133492" y="417684"/>
                      </a:cubicBezTo>
                      <a:cubicBezTo>
                        <a:pt x="52945" y="376543"/>
                        <a:pt x="0" y="307225"/>
                        <a:pt x="0" y="228598"/>
                      </a:cubicBezTo>
                      <a:cubicBezTo>
                        <a:pt x="0" y="102359"/>
                        <a:pt x="136455" y="0"/>
                        <a:pt x="304801" y="0"/>
                      </a:cubicBezTo>
                      <a:close/>
                    </a:path>
                  </a:pathLst>
                </a:custGeom>
                <a:solidFill>
                  <a:sysClr val="window" lastClr="FFFFFF"/>
                </a:solidFill>
                <a:ln w="12700" cap="flat">
                  <a:noFill/>
                  <a:miter lim="400000"/>
                </a:ln>
                <a:effectLst/>
              </p:spPr>
              <p:txBody>
                <a:bodyPr anchor="ctr"/>
                <a:lstStyle/>
                <a:p>
                  <a:pPr marL="0" marR="0" lvl="0" indent="0" algn="ctr" defTabSz="685800" eaLnBrk="1" fontAlgn="auto" latinLnBrk="0" hangingPunct="1">
                    <a:lnSpc>
                      <a:spcPct val="100000"/>
                    </a:lnSpc>
                    <a:spcBef>
                      <a:spcPts val="0"/>
                    </a:spcBef>
                    <a:spcAft>
                      <a:spcPts val="0"/>
                    </a:spcAft>
                    <a:buClrTx/>
                    <a:buSzTx/>
                    <a:buFontTx/>
                    <a:buNone/>
                  </a:pPr>
                  <a:endParaRPr kumimoji="0" sz="1350" b="0" i="0" u="none" strike="noStrike" kern="0" cap="none" spc="0" normalizeH="0" baseline="0" noProof="0" dirty="0">
                    <a:ln>
                      <a:noFill/>
                    </a:ln>
                    <a:solidFill>
                      <a:prstClr val="black">
                        <a:lumMod val="75000"/>
                        <a:lumOff val="25000"/>
                      </a:prstClr>
                    </a:solidFill>
                    <a:effectLst/>
                    <a:uLnTx/>
                    <a:uFillTx/>
                    <a:cs typeface="+mn-ea"/>
                    <a:sym typeface="+mn-lt"/>
                  </a:endParaRPr>
                </a:p>
              </p:txBody>
            </p:sp>
          </p:grpSp>
          <p:pic>
            <p:nvPicPr>
              <p:cNvPr id="2097159" name="图片 24"/>
              <p:cNvPicPr>
                <a:picLocks noChangeAspect="1"/>
              </p:cNvPicPr>
              <p:nvPr/>
            </p:nvPicPr>
            <p:blipFill>
              <a:blip r:embed="rId3" cstate="screen"/>
              <a:srcRect/>
              <a:stretch>
                <a:fillRect/>
              </a:stretch>
            </p:blipFill>
            <p:spPr>
              <a:xfrm>
                <a:off x="7432040" y="4040635"/>
                <a:ext cx="3764915" cy="1504690"/>
              </a:xfrm>
              <a:prstGeom prst="rect">
                <a:avLst/>
              </a:prstGeom>
            </p:spPr>
          </p:pic>
        </p:grpSp>
      </p:gr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p:cTn id="7" dur="500" fill="hold"/>
                                        <p:tgtEl>
                                          <p:spTgt spid="92"/>
                                        </p:tgtEl>
                                        <p:attrNameLst>
                                          <p:attrName>ppt_w</p:attrName>
                                        </p:attrNameLst>
                                      </p:cBhvr>
                                      <p:tavLst>
                                        <p:tav tm="0">
                                          <p:val>
                                            <p:fltVal val="0"/>
                                          </p:val>
                                        </p:tav>
                                        <p:tav tm="100000">
                                          <p:val>
                                            <p:strVal val="#ppt_w"/>
                                          </p:val>
                                        </p:tav>
                                      </p:tavLst>
                                    </p:anim>
                                    <p:anim calcmode="lin" valueType="num">
                                      <p:cBhvr>
                                        <p:cTn id="8" dur="500" fill="hold"/>
                                        <p:tgtEl>
                                          <p:spTgt spid="92"/>
                                        </p:tgtEl>
                                        <p:attrNameLst>
                                          <p:attrName>ppt_h</p:attrName>
                                        </p:attrNameLst>
                                      </p:cBhvr>
                                      <p:tavLst>
                                        <p:tav tm="0">
                                          <p:val>
                                            <p:fltVal val="0"/>
                                          </p:val>
                                        </p:tav>
                                        <p:tav tm="100000">
                                          <p:val>
                                            <p:strVal val="#ppt_h"/>
                                          </p:val>
                                        </p:tav>
                                      </p:tavLst>
                                    </p:anim>
                                    <p:animEffect transition="in" filter="fade">
                                      <p:cBhvr>
                                        <p:cTn id="9" dur="500"/>
                                        <p:tgtEl>
                                          <p:spTgt spid="92"/>
                                        </p:tgtEl>
                                      </p:cBhvr>
                                    </p:animEffect>
                                  </p:childTnLst>
                                </p:cTn>
                              </p:par>
                              <p:par>
                                <p:cTn id="10" presetID="22" presetClass="entr" presetSubtype="8" fill="hold" nodeType="with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wipe(left)">
                                      <p:cBhvr>
                                        <p:cTn id="12" dur="750"/>
                                        <p:tgtEl>
                                          <p:spTgt spid="91"/>
                                        </p:tgtEl>
                                      </p:cBhvr>
                                    </p:animEffect>
                                  </p:childTnLst>
                                </p:cTn>
                              </p:par>
                            </p:childTnLst>
                          </p:cTn>
                        </p:par>
                        <p:par>
                          <p:cTn id="13" fill="hold">
                            <p:stCondLst>
                              <p:cond delay="750"/>
                            </p:stCondLst>
                            <p:childTnLst>
                              <p:par>
                                <p:cTn id="14" presetID="10" presetClass="entr" presetSubtype="0" fill="hold" nodeType="afterEffect">
                                  <p:stCondLst>
                                    <p:cond delay="0"/>
                                  </p:stCondLst>
                                  <p:childTnLst>
                                    <p:set>
                                      <p:cBhvr>
                                        <p:cTn id="15" dur="1" fill="hold">
                                          <p:stCondLst>
                                            <p:cond delay="0"/>
                                          </p:stCondLst>
                                        </p:cTn>
                                        <p:tgtEl>
                                          <p:spTgt spid="93"/>
                                        </p:tgtEl>
                                        <p:attrNameLst>
                                          <p:attrName>style.visibility</p:attrName>
                                        </p:attrNameLst>
                                      </p:cBhvr>
                                      <p:to>
                                        <p:strVal val="visible"/>
                                      </p:to>
                                    </p:set>
                                    <p:animEffect transition="in" filter="fade">
                                      <p:cBhvr>
                                        <p:cTn id="16" dur="500"/>
                                        <p:tgtEl>
                                          <p:spTgt spid="93"/>
                                        </p:tgtEl>
                                      </p:cBhvr>
                                    </p:animEffect>
                                  </p:childTnLst>
                                </p:cTn>
                              </p:par>
                              <p:par>
                                <p:cTn id="17" presetID="10" presetClass="entr" presetSubtype="0" fill="hold" nodeType="withEffect">
                                  <p:stCondLst>
                                    <p:cond delay="0"/>
                                  </p:stCondLst>
                                  <p:childTnLst>
                                    <p:set>
                                      <p:cBhvr>
                                        <p:cTn id="18" dur="1" fill="hold">
                                          <p:stCondLst>
                                            <p:cond delay="0"/>
                                          </p:stCondLst>
                                        </p:cTn>
                                        <p:tgtEl>
                                          <p:spTgt spid="96"/>
                                        </p:tgtEl>
                                        <p:attrNameLst>
                                          <p:attrName>style.visibility</p:attrName>
                                        </p:attrNameLst>
                                      </p:cBhvr>
                                      <p:to>
                                        <p:strVal val="visible"/>
                                      </p:to>
                                    </p:set>
                                    <p:animEffect transition="in" filter="fade">
                                      <p:cBhvr>
                                        <p:cTn id="19"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4" name="矩形 3"/>
          <p:cNvSpPr/>
          <p:nvPr/>
        </p:nvSpPr>
        <p:spPr>
          <a:xfrm>
            <a:off x="0" y="0"/>
            <a:ext cx="12192000" cy="6858000"/>
          </a:xfrm>
          <a:prstGeom prst="rect">
            <a:avLst/>
          </a:prstGeom>
          <a:pattFill prst="weave">
            <a:fgClr>
              <a:srgbClr val="F5F5F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705" name="任意多边形: 形状 5"/>
          <p:cNvSpPr/>
          <p:nvPr/>
        </p:nvSpPr>
        <p:spPr>
          <a:xfrm>
            <a:off x="-3" y="1520665"/>
            <a:ext cx="1393374" cy="2742351"/>
          </a:xfrm>
          <a:custGeom>
            <a:avLst/>
            <a:gdLst>
              <a:gd name="connsiteX0" fmla="*/ 0 w 3505200"/>
              <a:gd name="connsiteY0" fmla="*/ 0 h 4660900"/>
              <a:gd name="connsiteX1" fmla="*/ 3505200 w 3505200"/>
              <a:gd name="connsiteY1" fmla="*/ 3505200 h 4660900"/>
              <a:gd name="connsiteX2" fmla="*/ 2324100 w 3505200"/>
              <a:gd name="connsiteY2" fmla="*/ 4660900 h 4660900"/>
              <a:gd name="connsiteX0" fmla="*/ 0 w 3482340"/>
              <a:gd name="connsiteY0" fmla="*/ 0 h 3670300"/>
              <a:gd name="connsiteX1" fmla="*/ 3482340 w 3482340"/>
              <a:gd name="connsiteY1" fmla="*/ 2514600 h 3670300"/>
              <a:gd name="connsiteX2" fmla="*/ 2301240 w 3482340"/>
              <a:gd name="connsiteY2" fmla="*/ 3670300 h 3670300"/>
              <a:gd name="connsiteX0" fmla="*/ 0 w 2301240"/>
              <a:gd name="connsiteY0" fmla="*/ 0 h 3670300"/>
              <a:gd name="connsiteX1" fmla="*/ 1013460 w 2301240"/>
              <a:gd name="connsiteY1" fmla="*/ 1005840 h 3670300"/>
              <a:gd name="connsiteX2" fmla="*/ 2301240 w 2301240"/>
              <a:gd name="connsiteY2" fmla="*/ 3670300 h 3670300"/>
              <a:gd name="connsiteX0" fmla="*/ 22860 w 1036320"/>
              <a:gd name="connsiteY0" fmla="*/ 0 h 2039620"/>
              <a:gd name="connsiteX1" fmla="*/ 1036320 w 1036320"/>
              <a:gd name="connsiteY1" fmla="*/ 1005840 h 2039620"/>
              <a:gd name="connsiteX2" fmla="*/ 0 w 1036320"/>
              <a:gd name="connsiteY2" fmla="*/ 2039620 h 2039620"/>
            </a:gdLst>
            <a:ahLst/>
            <a:cxnLst>
              <a:cxn ang="0">
                <a:pos x="connsiteX0" y="connsiteY0"/>
              </a:cxn>
              <a:cxn ang="0">
                <a:pos x="connsiteX1" y="connsiteY1"/>
              </a:cxn>
              <a:cxn ang="0">
                <a:pos x="connsiteX2" y="connsiteY2"/>
              </a:cxn>
            </a:cxnLst>
            <a:rect l="l" t="t" r="r" b="b"/>
            <a:pathLst>
              <a:path w="1036320" h="2039620">
                <a:moveTo>
                  <a:pt x="22860" y="0"/>
                </a:moveTo>
                <a:lnTo>
                  <a:pt x="1036320" y="1005840"/>
                </a:lnTo>
                <a:lnTo>
                  <a:pt x="0" y="2039620"/>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706" name="任意多边形: 形状 6"/>
          <p:cNvSpPr/>
          <p:nvPr/>
        </p:nvSpPr>
        <p:spPr>
          <a:xfrm rot="10800000">
            <a:off x="10427150" y="4697477"/>
            <a:ext cx="1755324" cy="2179470"/>
          </a:xfrm>
          <a:custGeom>
            <a:avLst/>
            <a:gdLst>
              <a:gd name="connsiteX0" fmla="*/ 0 w 3505200"/>
              <a:gd name="connsiteY0" fmla="*/ 0 h 4660900"/>
              <a:gd name="connsiteX1" fmla="*/ 3505200 w 3505200"/>
              <a:gd name="connsiteY1" fmla="*/ 3505200 h 4660900"/>
              <a:gd name="connsiteX2" fmla="*/ 2324100 w 3505200"/>
              <a:gd name="connsiteY2" fmla="*/ 4660900 h 4660900"/>
              <a:gd name="connsiteX0" fmla="*/ 0 w 3482340"/>
              <a:gd name="connsiteY0" fmla="*/ 0 h 3670300"/>
              <a:gd name="connsiteX1" fmla="*/ 3482340 w 3482340"/>
              <a:gd name="connsiteY1" fmla="*/ 2514600 h 3670300"/>
              <a:gd name="connsiteX2" fmla="*/ 2301240 w 3482340"/>
              <a:gd name="connsiteY2" fmla="*/ 3670300 h 3670300"/>
              <a:gd name="connsiteX0" fmla="*/ 0 w 2301240"/>
              <a:gd name="connsiteY0" fmla="*/ 0 h 3670300"/>
              <a:gd name="connsiteX1" fmla="*/ 1013460 w 2301240"/>
              <a:gd name="connsiteY1" fmla="*/ 1005840 h 3670300"/>
              <a:gd name="connsiteX2" fmla="*/ 2301240 w 2301240"/>
              <a:gd name="connsiteY2" fmla="*/ 3670300 h 3670300"/>
              <a:gd name="connsiteX0" fmla="*/ 22860 w 1036320"/>
              <a:gd name="connsiteY0" fmla="*/ 0 h 2039620"/>
              <a:gd name="connsiteX1" fmla="*/ 1036320 w 1036320"/>
              <a:gd name="connsiteY1" fmla="*/ 1005840 h 2039620"/>
              <a:gd name="connsiteX2" fmla="*/ 0 w 1036320"/>
              <a:gd name="connsiteY2" fmla="*/ 2039620 h 2039620"/>
              <a:gd name="connsiteX0" fmla="*/ 22860 w 1312604"/>
              <a:gd name="connsiteY0" fmla="*/ 0 h 2039620"/>
              <a:gd name="connsiteX1" fmla="*/ 1312604 w 1312604"/>
              <a:gd name="connsiteY1" fmla="*/ 731917 h 2039620"/>
              <a:gd name="connsiteX2" fmla="*/ 0 w 1312604"/>
              <a:gd name="connsiteY2" fmla="*/ 2039620 h 2039620"/>
              <a:gd name="connsiteX0" fmla="*/ 1037588 w 1312604"/>
              <a:gd name="connsiteY0" fmla="*/ 0 h 1618616"/>
              <a:gd name="connsiteX1" fmla="*/ 1312604 w 1312604"/>
              <a:gd name="connsiteY1" fmla="*/ 310913 h 1618616"/>
              <a:gd name="connsiteX2" fmla="*/ 0 w 1312604"/>
              <a:gd name="connsiteY2" fmla="*/ 1618616 h 1618616"/>
              <a:gd name="connsiteX0" fmla="*/ 1013974 w 1312604"/>
              <a:gd name="connsiteY0" fmla="*/ 0 h 1611532"/>
              <a:gd name="connsiteX1" fmla="*/ 1312604 w 1312604"/>
              <a:gd name="connsiteY1" fmla="*/ 303829 h 1611532"/>
              <a:gd name="connsiteX2" fmla="*/ 0 w 1312604"/>
              <a:gd name="connsiteY2" fmla="*/ 1611532 h 1611532"/>
              <a:gd name="connsiteX0" fmla="*/ 1006890 w 1305520"/>
              <a:gd name="connsiteY0" fmla="*/ 0 h 1620978"/>
              <a:gd name="connsiteX1" fmla="*/ 1305520 w 1305520"/>
              <a:gd name="connsiteY1" fmla="*/ 303829 h 1620978"/>
              <a:gd name="connsiteX2" fmla="*/ 0 w 1305520"/>
              <a:gd name="connsiteY2" fmla="*/ 1620978 h 1620978"/>
            </a:gdLst>
            <a:ahLst/>
            <a:cxnLst>
              <a:cxn ang="0">
                <a:pos x="connsiteX0" y="connsiteY0"/>
              </a:cxn>
              <a:cxn ang="0">
                <a:pos x="connsiteX1" y="connsiteY1"/>
              </a:cxn>
              <a:cxn ang="0">
                <a:pos x="connsiteX2" y="connsiteY2"/>
              </a:cxn>
            </a:cxnLst>
            <a:rect l="l" t="t" r="r" b="b"/>
            <a:pathLst>
              <a:path w="1305520" h="1620978">
                <a:moveTo>
                  <a:pt x="1006890" y="0"/>
                </a:moveTo>
                <a:lnTo>
                  <a:pt x="1305520" y="303829"/>
                </a:lnTo>
                <a:lnTo>
                  <a:pt x="0" y="1620978"/>
                </a:lnTo>
              </a:path>
            </a:pathLst>
          </a:cu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3145732" name="直接连接符 8"/>
          <p:cNvCxnSpPr>
            <a:cxnSpLocks/>
          </p:cNvCxnSpPr>
          <p:nvPr/>
        </p:nvCxnSpPr>
        <p:spPr>
          <a:xfrm>
            <a:off x="11074400" y="3875314"/>
            <a:ext cx="1117600" cy="1117600"/>
          </a:xfrm>
          <a:prstGeom prst="line">
            <a:avLst/>
          </a:pr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1048707" name="等腰三角形 12"/>
          <p:cNvSpPr/>
          <p:nvPr/>
        </p:nvSpPr>
        <p:spPr>
          <a:xfrm>
            <a:off x="0" y="5167086"/>
            <a:ext cx="1739439" cy="1690914"/>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00" name="组合 1"/>
          <p:cNvGrpSpPr/>
          <p:nvPr/>
        </p:nvGrpSpPr>
        <p:grpSpPr>
          <a:xfrm>
            <a:off x="1625600" y="885371"/>
            <a:ext cx="10566400" cy="1973943"/>
            <a:chOff x="1625600" y="885371"/>
            <a:chExt cx="10566400" cy="1973943"/>
          </a:xfrm>
          <a:solidFill>
            <a:schemeClr val="accent2"/>
          </a:solidFill>
        </p:grpSpPr>
        <p:sp>
          <p:nvSpPr>
            <p:cNvPr id="1048708" name="任意多边形: 形状 13"/>
            <p:cNvSpPr/>
            <p:nvPr/>
          </p:nvSpPr>
          <p:spPr>
            <a:xfrm>
              <a:off x="1625600" y="885371"/>
              <a:ext cx="10566400" cy="1973943"/>
            </a:xfrm>
            <a:custGeom>
              <a:avLst/>
              <a:gdLst>
                <a:gd name="connsiteX0" fmla="*/ 0 w 10566400"/>
                <a:gd name="connsiteY0" fmla="*/ 0 h 1973943"/>
                <a:gd name="connsiteX1" fmla="*/ 10566400 w 10566400"/>
                <a:gd name="connsiteY1" fmla="*/ 0 h 1973943"/>
                <a:gd name="connsiteX2" fmla="*/ 10566400 w 10566400"/>
                <a:gd name="connsiteY2" fmla="*/ 1973943 h 1973943"/>
                <a:gd name="connsiteX3" fmla="*/ 1785257 w 10566400"/>
                <a:gd name="connsiteY3" fmla="*/ 1973943 h 1973943"/>
                <a:gd name="connsiteX4" fmla="*/ 0 w 10566400"/>
                <a:gd name="connsiteY4" fmla="*/ 0 h 197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6400" h="1973943">
                  <a:moveTo>
                    <a:pt x="0" y="0"/>
                  </a:moveTo>
                  <a:lnTo>
                    <a:pt x="10566400" y="0"/>
                  </a:lnTo>
                  <a:lnTo>
                    <a:pt x="10566400" y="1973943"/>
                  </a:lnTo>
                  <a:lnTo>
                    <a:pt x="1785257" y="197394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709" name="任意多边形: 形状 14"/>
            <p:cNvSpPr/>
            <p:nvPr/>
          </p:nvSpPr>
          <p:spPr>
            <a:xfrm>
              <a:off x="1625600" y="885371"/>
              <a:ext cx="10566400" cy="1973943"/>
            </a:xfrm>
            <a:custGeom>
              <a:avLst/>
              <a:gdLst>
                <a:gd name="connsiteX0" fmla="*/ 0 w 10566400"/>
                <a:gd name="connsiteY0" fmla="*/ 0 h 1973943"/>
                <a:gd name="connsiteX1" fmla="*/ 10566400 w 10566400"/>
                <a:gd name="connsiteY1" fmla="*/ 0 h 1973943"/>
                <a:gd name="connsiteX2" fmla="*/ 10566400 w 10566400"/>
                <a:gd name="connsiteY2" fmla="*/ 1973943 h 1973943"/>
                <a:gd name="connsiteX3" fmla="*/ 1785257 w 10566400"/>
                <a:gd name="connsiteY3" fmla="*/ 1973943 h 1973943"/>
                <a:gd name="connsiteX4" fmla="*/ 0 w 10566400"/>
                <a:gd name="connsiteY4" fmla="*/ 0 h 197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6400" h="1973943">
                  <a:moveTo>
                    <a:pt x="0" y="0"/>
                  </a:moveTo>
                  <a:lnTo>
                    <a:pt x="10566400" y="0"/>
                  </a:lnTo>
                  <a:lnTo>
                    <a:pt x="10566400" y="1973943"/>
                  </a:lnTo>
                  <a:lnTo>
                    <a:pt x="1785257" y="197394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01" name="组合 15"/>
          <p:cNvGrpSpPr/>
          <p:nvPr/>
        </p:nvGrpSpPr>
        <p:grpSpPr>
          <a:xfrm>
            <a:off x="1797496" y="1302951"/>
            <a:ext cx="1400869" cy="1400866"/>
            <a:chOff x="304800" y="673100"/>
            <a:chExt cx="4000500" cy="4000500"/>
          </a:xfrm>
          <a:effectLst>
            <a:outerShdw blurRad="444500" dist="76200" dir="8100000" algn="tr" rotWithShape="0">
              <a:schemeClr val="tx1">
                <a:lumMod val="65000"/>
                <a:lumOff val="35000"/>
                <a:alpha val="50000"/>
              </a:schemeClr>
            </a:outerShdw>
          </a:effectLst>
        </p:grpSpPr>
        <p:sp>
          <p:nvSpPr>
            <p:cNvPr id="1048710"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solidFill>
                  <a:schemeClr val="tx1">
                    <a:lumMod val="75000"/>
                    <a:lumOff val="25000"/>
                  </a:schemeClr>
                </a:solidFill>
                <a:cs typeface="+mn-ea"/>
                <a:sym typeface="+mn-lt"/>
              </a:endParaRPr>
            </a:p>
          </p:txBody>
        </p:sp>
        <p:sp>
          <p:nvSpPr>
            <p:cNvPr id="1048711" name="椭圆 1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solidFill>
                    <a:schemeClr val="tx1">
                      <a:lumMod val="75000"/>
                      <a:lumOff val="25000"/>
                    </a:schemeClr>
                  </a:solidFill>
                  <a:cs typeface="+mn-ea"/>
                  <a:sym typeface="+mn-lt"/>
                </a:rPr>
                <a:t>02</a:t>
              </a:r>
              <a:endParaRPr lang="zh-CN" altLang="en-US" sz="4800" b="1" dirty="0">
                <a:solidFill>
                  <a:schemeClr val="tx1">
                    <a:lumMod val="75000"/>
                    <a:lumOff val="25000"/>
                  </a:schemeClr>
                </a:solidFill>
                <a:cs typeface="+mn-ea"/>
                <a:sym typeface="+mn-lt"/>
              </a:endParaRPr>
            </a:p>
          </p:txBody>
        </p:sp>
      </p:grpSp>
      <p:cxnSp>
        <p:nvCxnSpPr>
          <p:cNvPr id="3145733" name="直接连接符 19"/>
          <p:cNvCxnSpPr>
            <a:cxnSpLocks/>
          </p:cNvCxnSpPr>
          <p:nvPr/>
        </p:nvCxnSpPr>
        <p:spPr>
          <a:xfrm>
            <a:off x="2466521" y="3890091"/>
            <a:ext cx="0" cy="1102823"/>
          </a:xfrm>
          <a:prstGeom prst="line">
            <a:avLst/>
          </a:prstGeom>
          <a:ln w="28575">
            <a:solidFill>
              <a:srgbClr val="C82C41"/>
            </a:solidFill>
          </a:ln>
        </p:spPr>
        <p:style>
          <a:lnRef idx="1">
            <a:schemeClr val="accent1"/>
          </a:lnRef>
          <a:fillRef idx="0">
            <a:schemeClr val="accent1"/>
          </a:fillRef>
          <a:effectRef idx="0">
            <a:schemeClr val="accent1"/>
          </a:effectRef>
          <a:fontRef idx="minor">
            <a:schemeClr val="tx1"/>
          </a:fontRef>
        </p:style>
      </p:cxnSp>
      <p:sp>
        <p:nvSpPr>
          <p:cNvPr id="1048712" name="文本框 21"/>
          <p:cNvSpPr txBox="1"/>
          <p:nvPr/>
        </p:nvSpPr>
        <p:spPr>
          <a:xfrm>
            <a:off x="2587852" y="3711013"/>
            <a:ext cx="4982994" cy="707886"/>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pPr>
            <a:r>
              <a:rPr lang="en-US" altLang="zh-CN" sz="4000" b="1" spc="500" dirty="0">
                <a:solidFill>
                  <a:schemeClr val="tx1">
                    <a:lumMod val="75000"/>
                    <a:lumOff val="25000"/>
                  </a:schemeClr>
                </a:solidFill>
                <a:cs typeface="+mn-ea"/>
                <a:sym typeface="+mn-lt"/>
              </a:rPr>
              <a:t>GBDT+LR</a:t>
            </a:r>
            <a:endParaRPr kumimoji="0" lang="zh-CN" altLang="en-US" sz="4000" b="1" i="0" u="none" strike="noStrike" kern="1200" cap="none" spc="500" normalizeH="0" baseline="0" noProof="0" dirty="0">
              <a:ln>
                <a:noFill/>
              </a:ln>
              <a:solidFill>
                <a:schemeClr val="tx1">
                  <a:lumMod val="75000"/>
                  <a:lumOff val="25000"/>
                </a:schemeClr>
              </a:solidFill>
              <a:effectLst/>
              <a:uLnTx/>
              <a:uFillTx/>
              <a:cs typeface="+mn-ea"/>
              <a:sym typeface="+mn-lt"/>
            </a:endParaRPr>
          </a:p>
        </p:txBody>
      </p:sp>
      <p:sp>
        <p:nvSpPr>
          <p:cNvPr id="1048713" name="矩形 24"/>
          <p:cNvSpPr/>
          <p:nvPr/>
        </p:nvSpPr>
        <p:spPr>
          <a:xfrm>
            <a:off x="2592304" y="4448891"/>
            <a:ext cx="7945067" cy="369332"/>
          </a:xfrm>
          <a:prstGeom prst="rect">
            <a:avLst/>
          </a:prstGeom>
        </p:spPr>
        <p:txBody>
          <a:bodyPr wrap="square">
            <a:spAutoFit/>
          </a:bodyPr>
          <a:lstStyle/>
          <a:p>
            <a:r>
              <a:rPr lang="zh-CN" altLang="en-US" dirty="0">
                <a:solidFill>
                  <a:schemeClr val="tx1">
                    <a:lumMod val="85000"/>
                    <a:lumOff val="15000"/>
                  </a:schemeClr>
                </a:solidFill>
                <a:cs typeface="+mn-ea"/>
                <a:sym typeface="+mn-lt"/>
              </a:rPr>
              <a:t>开启特征工程模型化的开端</a:t>
            </a:r>
          </a:p>
        </p:txBody>
      </p:sp>
      <p:cxnSp>
        <p:nvCxnSpPr>
          <p:cNvPr id="3145734" name="直接连接符 10"/>
          <p:cNvCxnSpPr>
            <a:cxnSpLocks/>
          </p:cNvCxnSpPr>
          <p:nvPr/>
        </p:nvCxnSpPr>
        <p:spPr>
          <a:xfrm>
            <a:off x="10856686" y="0"/>
            <a:ext cx="1335314" cy="1378857"/>
          </a:xfrm>
          <a:prstGeom prst="line">
            <a:avLst/>
          </a:prstGeom>
          <a:noFill/>
          <a:ln w="12700">
            <a:solidFill>
              <a:srgbClr val="92888B"/>
            </a:solidFill>
            <a:prstDash val="solid"/>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048713"/>
                                        </p:tgtEl>
                                        <p:attrNameLst>
                                          <p:attrName>style.visibility</p:attrName>
                                        </p:attrNameLst>
                                      </p:cBhvr>
                                      <p:to>
                                        <p:strVal val="visible"/>
                                      </p:to>
                                    </p:set>
                                    <p:anim calcmode="lin" valueType="num">
                                      <p:cBhvr additive="base">
                                        <p:cTn id="7" dur="500" fill="hold"/>
                                        <p:tgtEl>
                                          <p:spTgt spid="1048713"/>
                                        </p:tgtEl>
                                        <p:attrNameLst>
                                          <p:attrName>ppt_x</p:attrName>
                                        </p:attrNameLst>
                                      </p:cBhvr>
                                      <p:tavLst>
                                        <p:tav tm="0">
                                          <p:val>
                                            <p:strVal val="#ppt_x"/>
                                          </p:val>
                                        </p:tav>
                                        <p:tav tm="100000">
                                          <p:val>
                                            <p:strVal val="#ppt_x"/>
                                          </p:val>
                                        </p:tav>
                                      </p:tavLst>
                                    </p:anim>
                                    <p:anim calcmode="lin" valueType="num">
                                      <p:cBhvr additive="base">
                                        <p:cTn id="8" dur="500" fill="hold"/>
                                        <p:tgtEl>
                                          <p:spTgt spid="10487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4" name="矩形 11"/>
          <p:cNvSpPr/>
          <p:nvPr/>
        </p:nvSpPr>
        <p:spPr>
          <a:xfrm>
            <a:off x="0" y="257072"/>
            <a:ext cx="12192000" cy="6858000"/>
          </a:xfrm>
          <a:prstGeom prst="rect">
            <a:avLst/>
          </a:prstGeom>
          <a:pattFill prst="weave">
            <a:fgClr>
              <a:srgbClr val="F5F5F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03" name="组合 121"/>
          <p:cNvGrpSpPr/>
          <p:nvPr/>
        </p:nvGrpSpPr>
        <p:grpSpPr>
          <a:xfrm>
            <a:off x="723900" y="303571"/>
            <a:ext cx="11468099" cy="584775"/>
            <a:chOff x="723900" y="303571"/>
            <a:chExt cx="11468099" cy="584775"/>
          </a:xfrm>
        </p:grpSpPr>
        <p:sp>
          <p:nvSpPr>
            <p:cNvPr id="1048715" name="矩形 7"/>
            <p:cNvSpPr/>
            <p:nvPr/>
          </p:nvSpPr>
          <p:spPr>
            <a:xfrm>
              <a:off x="723900" y="354013"/>
              <a:ext cx="11468099" cy="523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8716" name="文本框 9"/>
            <p:cNvSpPr txBox="1"/>
            <p:nvPr/>
          </p:nvSpPr>
          <p:spPr>
            <a:xfrm>
              <a:off x="1098102" y="303571"/>
              <a:ext cx="499789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lang="en-US" altLang="zh-CN" sz="3200" b="1" spc="500" dirty="0">
                  <a:solidFill>
                    <a:schemeClr val="bg1"/>
                  </a:solidFill>
                  <a:cs typeface="+mn-ea"/>
                  <a:sym typeface="+mn-lt"/>
                </a:rPr>
                <a:t>GBDT+LR</a:t>
              </a:r>
              <a:r>
                <a:rPr lang="zh-CN" altLang="en-US" sz="3200" b="1" spc="500" dirty="0">
                  <a:solidFill>
                    <a:schemeClr val="bg1"/>
                  </a:solidFill>
                  <a:cs typeface="+mn-ea"/>
                  <a:sym typeface="+mn-lt"/>
                </a:rPr>
                <a:t>基本原理</a:t>
              </a:r>
              <a:endParaRPr kumimoji="0" lang="zh-CN" altLang="en-US" sz="3200" b="1" i="0" u="none" strike="noStrike" kern="1200" cap="none" spc="500" normalizeH="0" baseline="0" noProof="0" dirty="0">
                <a:ln>
                  <a:noFill/>
                </a:ln>
                <a:solidFill>
                  <a:schemeClr val="bg1"/>
                </a:solidFill>
                <a:effectLst/>
                <a:uLnTx/>
                <a:uFillTx/>
                <a:cs typeface="+mn-ea"/>
                <a:sym typeface="+mn-lt"/>
              </a:endParaRPr>
            </a:p>
          </p:txBody>
        </p:sp>
      </p:grpSp>
      <p:grpSp>
        <p:nvGrpSpPr>
          <p:cNvPr id="104" name="组合 4"/>
          <p:cNvGrpSpPr/>
          <p:nvPr/>
        </p:nvGrpSpPr>
        <p:grpSpPr>
          <a:xfrm>
            <a:off x="301847" y="257072"/>
            <a:ext cx="717104" cy="717102"/>
            <a:chOff x="304800" y="673100"/>
            <a:chExt cx="4000500" cy="4000500"/>
          </a:xfrm>
          <a:effectLst>
            <a:outerShdw blurRad="444500" dist="76200" dir="8100000" algn="tr" rotWithShape="0">
              <a:schemeClr val="tx1">
                <a:lumMod val="65000"/>
                <a:lumOff val="35000"/>
                <a:alpha val="50000"/>
              </a:schemeClr>
            </a:outerShdw>
          </a:effectLst>
        </p:grpSpPr>
        <p:sp>
          <p:nvSpPr>
            <p:cNvPr id="1048717"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lumMod val="75000"/>
                    <a:lumOff val="25000"/>
                  </a:schemeClr>
                </a:solidFill>
                <a:cs typeface="+mn-ea"/>
                <a:sym typeface="+mn-lt"/>
              </a:endParaRPr>
            </a:p>
          </p:txBody>
        </p:sp>
        <p:sp>
          <p:nvSpPr>
            <p:cNvPr id="1048718" name="椭圆 6"/>
            <p:cNvSpPr/>
            <p:nvPr/>
          </p:nvSpPr>
          <p:spPr>
            <a:xfrm>
              <a:off x="392112" y="760412"/>
              <a:ext cx="3825876"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cs typeface="+mn-ea"/>
                  <a:sym typeface="+mn-lt"/>
                </a:rPr>
                <a:t>02</a:t>
              </a:r>
              <a:endParaRPr lang="zh-CN" altLang="en-US" b="1" dirty="0">
                <a:solidFill>
                  <a:schemeClr val="tx1">
                    <a:lumMod val="75000"/>
                    <a:lumOff val="25000"/>
                  </a:schemeClr>
                </a:solidFill>
                <a:cs typeface="+mn-ea"/>
                <a:sym typeface="+mn-lt"/>
              </a:endParaRPr>
            </a:p>
          </p:txBody>
        </p:sp>
      </p:grpSp>
      <p:grpSp>
        <p:nvGrpSpPr>
          <p:cNvPr id="105" name="组合 10"/>
          <p:cNvGrpSpPr/>
          <p:nvPr/>
        </p:nvGrpSpPr>
        <p:grpSpPr>
          <a:xfrm>
            <a:off x="1098102" y="1593327"/>
            <a:ext cx="4012517" cy="4735621"/>
            <a:chOff x="1098102" y="1593327"/>
            <a:chExt cx="4012517" cy="4735621"/>
          </a:xfrm>
        </p:grpSpPr>
        <p:sp>
          <p:nvSpPr>
            <p:cNvPr id="1048719" name="文本框 109"/>
            <p:cNvSpPr txBox="1"/>
            <p:nvPr/>
          </p:nvSpPr>
          <p:spPr>
            <a:xfrm>
              <a:off x="1842237" y="1593327"/>
              <a:ext cx="3268382" cy="1102931"/>
            </a:xfrm>
            <a:prstGeom prst="rect">
              <a:avLst/>
            </a:prstGeom>
            <a:noFill/>
          </p:spPr>
          <p:txBody>
            <a:bodyPr wrap="square" rtlCol="0">
              <a:spAutoFit/>
            </a:bodyPr>
            <a:lstStyle/>
            <a:p>
              <a:pPr>
                <a:lnSpc>
                  <a:spcPts val="2000"/>
                </a:lnSpc>
              </a:pPr>
              <a:r>
                <a:rPr lang="zh-CN" altLang="zh-CN" sz="1600" dirty="0">
                  <a:latin typeface="+mn-ea"/>
                </a:rPr>
                <a:t>利用</a:t>
              </a:r>
              <a:r>
                <a:rPr lang="en-US" altLang="zh-CN" sz="1600" dirty="0">
                  <a:latin typeface="+mn-ea"/>
                </a:rPr>
                <a:t>GBDT</a:t>
              </a:r>
              <a:r>
                <a:rPr lang="zh-CN" altLang="zh-CN" sz="1600" dirty="0">
                  <a:latin typeface="+mn-ea"/>
                </a:rPr>
                <a:t>自动进行特征筛选和组合，从而生成新的离散特征向量，再把特征向量输入</a:t>
              </a:r>
              <a:r>
                <a:rPr lang="en-US" altLang="zh-CN" sz="1600" dirty="0">
                  <a:latin typeface="+mn-ea"/>
                </a:rPr>
                <a:t>LR</a:t>
              </a:r>
              <a:r>
                <a:rPr lang="zh-CN" altLang="zh-CN" sz="1600" dirty="0">
                  <a:latin typeface="+mn-ea"/>
                </a:rPr>
                <a:t>模型，预估</a:t>
              </a:r>
              <a:r>
                <a:rPr lang="en-US" altLang="zh-CN" sz="1600" dirty="0">
                  <a:latin typeface="+mn-ea"/>
                </a:rPr>
                <a:t>CTR</a:t>
              </a:r>
              <a:r>
                <a:rPr lang="zh-CN" altLang="zh-CN" sz="1600" dirty="0">
                  <a:latin typeface="+mn-ea"/>
                </a:rPr>
                <a:t>。 </a:t>
              </a:r>
              <a:endParaRPr lang="zh-CN" altLang="en-US" sz="1600" dirty="0">
                <a:solidFill>
                  <a:schemeClr val="tx1">
                    <a:lumMod val="75000"/>
                    <a:lumOff val="25000"/>
                  </a:schemeClr>
                </a:solidFill>
                <a:latin typeface="+mn-ea"/>
                <a:cs typeface="+mn-ea"/>
                <a:sym typeface="+mn-lt"/>
              </a:endParaRPr>
            </a:p>
          </p:txBody>
        </p:sp>
        <p:sp>
          <p:nvSpPr>
            <p:cNvPr id="1048720" name="文本框 110"/>
            <p:cNvSpPr txBox="1"/>
            <p:nvPr/>
          </p:nvSpPr>
          <p:spPr>
            <a:xfrm>
              <a:off x="1842237" y="2970443"/>
              <a:ext cx="3268382" cy="1077218"/>
            </a:xfrm>
            <a:prstGeom prst="rect">
              <a:avLst/>
            </a:prstGeom>
            <a:noFill/>
          </p:spPr>
          <p:txBody>
            <a:bodyPr wrap="square" rtlCol="0">
              <a:spAutoFit/>
            </a:bodyPr>
            <a:lstStyle/>
            <a:p>
              <a:r>
                <a:rPr lang="en-US" altLang="zh-CN" sz="1600" dirty="0">
                  <a:latin typeface="+mn-ea"/>
                </a:rPr>
                <a:t>G</a:t>
              </a:r>
              <a:r>
                <a:rPr lang="zh-CN" altLang="zh-CN" sz="1600" dirty="0">
                  <a:latin typeface="+mn-ea"/>
                </a:rPr>
                <a:t>为</a:t>
              </a:r>
              <a:r>
                <a:rPr lang="en-US" altLang="zh-CN" sz="1600" dirty="0">
                  <a:latin typeface="+mn-ea"/>
                </a:rPr>
                <a:t>Gradient</a:t>
              </a:r>
              <a:r>
                <a:rPr lang="zh-CN" altLang="zh-CN" sz="1600" dirty="0">
                  <a:latin typeface="+mn-ea"/>
                </a:rPr>
                <a:t>，意为梯度。</a:t>
              </a:r>
              <a:r>
                <a:rPr lang="en-US" altLang="zh-CN" sz="1600" dirty="0">
                  <a:latin typeface="+mn-ea"/>
                </a:rPr>
                <a:t>B</a:t>
              </a:r>
              <a:r>
                <a:rPr lang="zh-CN" altLang="zh-CN" sz="1600" dirty="0">
                  <a:latin typeface="+mn-ea"/>
                </a:rPr>
                <a:t>为</a:t>
              </a:r>
              <a:r>
                <a:rPr lang="en-US" altLang="zh-CN" sz="1600" dirty="0">
                  <a:latin typeface="+mn-ea"/>
                </a:rPr>
                <a:t>Boosting</a:t>
              </a:r>
              <a:r>
                <a:rPr lang="zh-CN" altLang="zh-CN" sz="1600" dirty="0">
                  <a:latin typeface="+mn-ea"/>
                </a:rPr>
                <a:t>，意为提升。</a:t>
              </a:r>
              <a:r>
                <a:rPr lang="en-US" altLang="zh-CN" sz="1600" dirty="0">
                  <a:latin typeface="+mn-ea"/>
                </a:rPr>
                <a:t>D</a:t>
              </a:r>
              <a:r>
                <a:rPr lang="zh-CN" altLang="zh-CN" sz="1600" dirty="0">
                  <a:latin typeface="+mn-ea"/>
                </a:rPr>
                <a:t>和</a:t>
              </a:r>
              <a:r>
                <a:rPr lang="en-US" altLang="zh-CN" sz="1600" dirty="0">
                  <a:latin typeface="+mn-ea"/>
                </a:rPr>
                <a:t>T</a:t>
              </a:r>
              <a:r>
                <a:rPr lang="zh-CN" altLang="zh-CN" sz="1600" dirty="0">
                  <a:latin typeface="+mn-ea"/>
                </a:rPr>
                <a:t>为</a:t>
              </a:r>
              <a:r>
                <a:rPr lang="en-US" altLang="zh-CN" sz="1600" dirty="0">
                  <a:latin typeface="+mn-ea"/>
                </a:rPr>
                <a:t>Decision</a:t>
              </a:r>
              <a:r>
                <a:rPr lang="zh-CN" altLang="zh-CN" sz="1600" dirty="0">
                  <a:latin typeface="+mn-ea"/>
                </a:rPr>
                <a:t>和</a:t>
              </a:r>
              <a:r>
                <a:rPr lang="en-US" altLang="zh-CN" sz="1600" dirty="0">
                  <a:latin typeface="+mn-ea"/>
                </a:rPr>
                <a:t>Tree</a:t>
              </a:r>
              <a:r>
                <a:rPr lang="zh-CN" altLang="zh-CN" sz="1600" dirty="0">
                  <a:latin typeface="+mn-ea"/>
                </a:rPr>
                <a:t>，意为决策树。 </a:t>
              </a:r>
              <a:endParaRPr lang="zh-CN" altLang="en-US" sz="1600" dirty="0">
                <a:solidFill>
                  <a:schemeClr val="tx1">
                    <a:lumMod val="75000"/>
                    <a:lumOff val="25000"/>
                  </a:schemeClr>
                </a:solidFill>
                <a:latin typeface="+mn-ea"/>
                <a:cs typeface="+mn-ea"/>
                <a:sym typeface="+mn-lt"/>
              </a:endParaRPr>
            </a:p>
            <a:p>
              <a:endParaRPr lang="zh-CN" altLang="zh-CN" sz="1600" dirty="0">
                <a:latin typeface="+mn-ea"/>
              </a:endParaRPr>
            </a:p>
          </p:txBody>
        </p:sp>
        <p:sp>
          <p:nvSpPr>
            <p:cNvPr id="1048721" name="文本框 112"/>
            <p:cNvSpPr txBox="1"/>
            <p:nvPr/>
          </p:nvSpPr>
          <p:spPr>
            <a:xfrm>
              <a:off x="1842237" y="4034068"/>
              <a:ext cx="3268382" cy="589970"/>
            </a:xfrm>
            <a:prstGeom prst="rect">
              <a:avLst/>
            </a:prstGeom>
            <a:noFill/>
          </p:spPr>
          <p:txBody>
            <a:bodyPr wrap="square" rtlCol="0">
              <a:spAutoFit/>
            </a:bodyPr>
            <a:lstStyle/>
            <a:p>
              <a:pPr>
                <a:lnSpc>
                  <a:spcPts val="2000"/>
                </a:lnSpc>
              </a:pPr>
              <a:r>
                <a:rPr lang="en-US" altLang="zh-CN" sz="1600" dirty="0">
                  <a:latin typeface="+mn-ea"/>
                </a:rPr>
                <a:t>GBDT</a:t>
              </a:r>
              <a:r>
                <a:rPr lang="zh-CN" altLang="zh-CN" sz="1600" dirty="0">
                  <a:latin typeface="+mn-ea"/>
                </a:rPr>
                <a:t>的基本结构是由决策树组成的森林，学习的方法是梯度提升</a:t>
              </a:r>
              <a:r>
                <a:rPr lang="zh-CN" altLang="en-US" sz="1600" dirty="0">
                  <a:latin typeface="+mn-ea"/>
                </a:rPr>
                <a:t>。</a:t>
              </a:r>
              <a:endParaRPr lang="zh-CN" altLang="en-US" sz="1600" dirty="0">
                <a:solidFill>
                  <a:schemeClr val="tx1">
                    <a:lumMod val="75000"/>
                    <a:lumOff val="25000"/>
                  </a:schemeClr>
                </a:solidFill>
                <a:latin typeface="+mn-ea"/>
                <a:cs typeface="+mn-ea"/>
                <a:sym typeface="+mn-lt"/>
              </a:endParaRPr>
            </a:p>
          </p:txBody>
        </p:sp>
        <p:sp>
          <p:nvSpPr>
            <p:cNvPr id="1048722" name="文本框 113"/>
            <p:cNvSpPr txBox="1"/>
            <p:nvPr/>
          </p:nvSpPr>
          <p:spPr>
            <a:xfrm>
              <a:off x="1842237" y="4969537"/>
              <a:ext cx="3268382" cy="1359411"/>
            </a:xfrm>
            <a:prstGeom prst="rect">
              <a:avLst/>
            </a:prstGeom>
            <a:noFill/>
          </p:spPr>
          <p:txBody>
            <a:bodyPr wrap="square" rtlCol="0">
              <a:spAutoFit/>
            </a:bodyPr>
            <a:lstStyle/>
            <a:p>
              <a:pPr>
                <a:lnSpc>
                  <a:spcPts val="2000"/>
                </a:lnSpc>
              </a:pPr>
              <a:r>
                <a:rPr lang="en-US" altLang="zh-CN" sz="1600" dirty="0">
                  <a:latin typeface="+mn-ea"/>
                </a:rPr>
                <a:t>GBDT</a:t>
              </a:r>
              <a:r>
                <a:rPr lang="zh-CN" altLang="zh-CN" sz="1600" dirty="0">
                  <a:latin typeface="+mn-ea"/>
                </a:rPr>
                <a:t>的核心在于累加所有树的结果为最终结果，</a:t>
              </a:r>
              <a:r>
                <a:rPr lang="en-US" altLang="zh-CN" sz="1600" dirty="0">
                  <a:latin typeface="+mn-ea"/>
                </a:rPr>
                <a:t>GBDT</a:t>
              </a:r>
              <a:r>
                <a:rPr lang="zh-CN" altLang="zh-CN" sz="1600" dirty="0">
                  <a:latin typeface="+mn-ea"/>
                </a:rPr>
                <a:t>的每一棵树都是以之前树得到的残差来更新目标值，最后每棵树的预测值的和为</a:t>
              </a:r>
              <a:r>
                <a:rPr lang="en-US" altLang="zh-CN" sz="1600" dirty="0">
                  <a:latin typeface="+mn-ea"/>
                </a:rPr>
                <a:t>GBDT</a:t>
              </a:r>
              <a:r>
                <a:rPr lang="zh-CN" altLang="zh-CN" sz="1600" dirty="0">
                  <a:latin typeface="+mn-ea"/>
                </a:rPr>
                <a:t>的预测值。 </a:t>
              </a:r>
              <a:endParaRPr lang="zh-CN" altLang="en-US" sz="1600" dirty="0">
                <a:solidFill>
                  <a:schemeClr val="tx1">
                    <a:lumMod val="75000"/>
                    <a:lumOff val="25000"/>
                  </a:schemeClr>
                </a:solidFill>
                <a:latin typeface="+mn-ea"/>
                <a:cs typeface="+mn-ea"/>
                <a:sym typeface="+mn-lt"/>
              </a:endParaRPr>
            </a:p>
          </p:txBody>
        </p:sp>
        <p:grpSp>
          <p:nvGrpSpPr>
            <p:cNvPr id="106" name="组合 3"/>
            <p:cNvGrpSpPr/>
            <p:nvPr/>
          </p:nvGrpSpPr>
          <p:grpSpPr>
            <a:xfrm>
              <a:off x="1098102" y="4074872"/>
              <a:ext cx="569167" cy="569167"/>
              <a:chOff x="1098102" y="4240059"/>
              <a:chExt cx="569167" cy="569167"/>
            </a:xfrm>
          </p:grpSpPr>
          <p:sp>
            <p:nvSpPr>
              <p:cNvPr id="1048723" name="i$liḋe-Oval 3"/>
              <p:cNvSpPr/>
              <p:nvPr/>
            </p:nvSpPr>
            <p:spPr>
              <a:xfrm>
                <a:off x="1098102" y="4240059"/>
                <a:ext cx="569167" cy="569167"/>
              </a:xfrm>
              <a:prstGeom prst="ellipse">
                <a:avLst/>
              </a:prstGeom>
              <a:solidFill>
                <a:srgbClr val="2D313B"/>
              </a:solidFill>
              <a:ln>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sz="2400" b="0" i="0" u="none" strike="noStrike" kern="1200" cap="none" spc="0" normalizeH="0" baseline="0" noProof="0">
                  <a:ln>
                    <a:noFill/>
                  </a:ln>
                  <a:solidFill>
                    <a:prstClr val="black"/>
                  </a:solidFill>
                  <a:effectLst/>
                  <a:uLnTx/>
                  <a:uFillTx/>
                  <a:cs typeface="+mn-ea"/>
                  <a:sym typeface="+mn-lt"/>
                </a:endParaRPr>
              </a:p>
            </p:txBody>
          </p:sp>
          <p:pic>
            <p:nvPicPr>
              <p:cNvPr id="2097160" name="图形 39"/>
              <p:cNvPicPr>
                <a:picLocks noChangeAspect="1"/>
              </p:cNvPicPr>
              <p:nvPr/>
            </p:nvPicPr>
            <p:blipFill>
              <a:blip r:embed="rId3" cstate="screen"/>
              <a:stretch>
                <a:fillRect/>
              </a:stretch>
            </p:blipFill>
            <p:spPr>
              <a:xfrm>
                <a:off x="1251454" y="4381846"/>
                <a:ext cx="273498" cy="273498"/>
              </a:xfrm>
              <a:prstGeom prst="rect">
                <a:avLst/>
              </a:prstGeom>
            </p:spPr>
          </p:pic>
        </p:grpSp>
        <p:grpSp>
          <p:nvGrpSpPr>
            <p:cNvPr id="107" name="组合 1"/>
            <p:cNvGrpSpPr/>
            <p:nvPr/>
          </p:nvGrpSpPr>
          <p:grpSpPr>
            <a:xfrm>
              <a:off x="1098102" y="1633874"/>
              <a:ext cx="569167" cy="569167"/>
              <a:chOff x="1098102" y="2082707"/>
              <a:chExt cx="569167" cy="569167"/>
            </a:xfrm>
          </p:grpSpPr>
          <p:sp>
            <p:nvSpPr>
              <p:cNvPr id="1048724" name="i$liḋe-Oval 9"/>
              <p:cNvSpPr/>
              <p:nvPr/>
            </p:nvSpPr>
            <p:spPr>
              <a:xfrm>
                <a:off x="1098102" y="2082707"/>
                <a:ext cx="569167" cy="569167"/>
              </a:xfrm>
              <a:prstGeom prst="ellipse">
                <a:avLst/>
              </a:prstGeom>
              <a:solidFill>
                <a:srgbClr val="2D313B"/>
              </a:solidFill>
              <a:ln>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sz="2400" b="0" i="0" u="none" strike="noStrike" kern="1200" cap="none" spc="0" normalizeH="0" baseline="0" noProof="0">
                  <a:ln>
                    <a:noFill/>
                  </a:ln>
                  <a:solidFill>
                    <a:prstClr val="black"/>
                  </a:solidFill>
                  <a:effectLst/>
                  <a:uLnTx/>
                  <a:uFillTx/>
                  <a:cs typeface="+mn-ea"/>
                  <a:sym typeface="+mn-lt"/>
                </a:endParaRPr>
              </a:p>
            </p:txBody>
          </p:sp>
          <p:pic>
            <p:nvPicPr>
              <p:cNvPr id="2097161" name="图形 40"/>
              <p:cNvPicPr>
                <a:picLocks noChangeAspect="1"/>
              </p:cNvPicPr>
              <p:nvPr/>
            </p:nvPicPr>
            <p:blipFill>
              <a:blip r:embed="rId4" cstate="screen"/>
              <a:stretch>
                <a:fillRect/>
              </a:stretch>
            </p:blipFill>
            <p:spPr>
              <a:xfrm>
                <a:off x="1230222" y="2204593"/>
                <a:ext cx="312626" cy="312626"/>
              </a:xfrm>
              <a:prstGeom prst="rect">
                <a:avLst/>
              </a:prstGeom>
            </p:spPr>
          </p:pic>
        </p:grpSp>
        <p:grpSp>
          <p:nvGrpSpPr>
            <p:cNvPr id="108" name="组合 2"/>
            <p:cNvGrpSpPr/>
            <p:nvPr/>
          </p:nvGrpSpPr>
          <p:grpSpPr>
            <a:xfrm>
              <a:off x="1098102" y="2981343"/>
              <a:ext cx="569167" cy="569167"/>
              <a:chOff x="1098102" y="3146530"/>
              <a:chExt cx="569167" cy="569167"/>
            </a:xfrm>
          </p:grpSpPr>
          <p:sp>
            <p:nvSpPr>
              <p:cNvPr id="1048725" name="i$liḋe-Oval 12"/>
              <p:cNvSpPr/>
              <p:nvPr/>
            </p:nvSpPr>
            <p:spPr>
              <a:xfrm>
                <a:off x="1098102" y="3146530"/>
                <a:ext cx="569167" cy="569167"/>
              </a:xfrm>
              <a:prstGeom prst="ellipse">
                <a:avLst/>
              </a:prstGeom>
              <a:solidFill>
                <a:schemeClr val="accent2"/>
              </a:solidFill>
              <a:ln>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sz="2400" b="0" i="0" u="none" strike="noStrike" kern="1200" cap="none" spc="0" normalizeH="0" baseline="0" noProof="0">
                  <a:ln>
                    <a:noFill/>
                  </a:ln>
                  <a:solidFill>
                    <a:prstClr val="black"/>
                  </a:solidFill>
                  <a:effectLst/>
                  <a:uLnTx/>
                  <a:uFillTx/>
                  <a:cs typeface="+mn-ea"/>
                  <a:sym typeface="+mn-lt"/>
                </a:endParaRPr>
              </a:p>
            </p:txBody>
          </p:sp>
          <p:pic>
            <p:nvPicPr>
              <p:cNvPr id="2097162" name="图形 41"/>
              <p:cNvPicPr>
                <a:picLocks noChangeAspect="1"/>
              </p:cNvPicPr>
              <p:nvPr/>
            </p:nvPicPr>
            <p:blipFill>
              <a:blip r:embed="rId5" cstate="screen"/>
              <a:stretch>
                <a:fillRect/>
              </a:stretch>
            </p:blipFill>
            <p:spPr>
              <a:xfrm>
                <a:off x="1265308" y="3257530"/>
                <a:ext cx="249183" cy="333413"/>
              </a:xfrm>
              <a:prstGeom prst="rect">
                <a:avLst/>
              </a:prstGeom>
            </p:spPr>
          </p:pic>
        </p:grpSp>
        <p:grpSp>
          <p:nvGrpSpPr>
            <p:cNvPr id="109" name="组合 12"/>
            <p:cNvGrpSpPr/>
            <p:nvPr/>
          </p:nvGrpSpPr>
          <p:grpSpPr>
            <a:xfrm>
              <a:off x="1098102" y="5010086"/>
              <a:ext cx="569167" cy="569167"/>
              <a:chOff x="1098102" y="5325654"/>
              <a:chExt cx="569167" cy="569167"/>
            </a:xfrm>
          </p:grpSpPr>
          <p:sp>
            <p:nvSpPr>
              <p:cNvPr id="1048726" name="i$liḋe-Oval 6"/>
              <p:cNvSpPr/>
              <p:nvPr/>
            </p:nvSpPr>
            <p:spPr>
              <a:xfrm>
                <a:off x="1098102" y="5325654"/>
                <a:ext cx="569167" cy="569167"/>
              </a:xfrm>
              <a:prstGeom prst="ellipse">
                <a:avLst/>
              </a:prstGeom>
              <a:solidFill>
                <a:schemeClr val="accent2"/>
              </a:solidFill>
              <a:ln>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sz="2400" b="0" i="0" u="none" strike="noStrike" kern="1200" cap="none" spc="0" normalizeH="0" baseline="0" noProof="0">
                  <a:ln>
                    <a:noFill/>
                  </a:ln>
                  <a:solidFill>
                    <a:prstClr val="black"/>
                  </a:solidFill>
                  <a:effectLst/>
                  <a:uLnTx/>
                  <a:uFillTx/>
                  <a:cs typeface="+mn-ea"/>
                  <a:sym typeface="+mn-lt"/>
                </a:endParaRPr>
              </a:p>
            </p:txBody>
          </p:sp>
          <p:grpSp>
            <p:nvGrpSpPr>
              <p:cNvPr id="110" name="Group 20"/>
              <p:cNvGrpSpPr/>
              <p:nvPr/>
            </p:nvGrpSpPr>
            <p:grpSpPr>
              <a:xfrm>
                <a:off x="1220163" y="5453001"/>
                <a:ext cx="314380" cy="314471"/>
                <a:chOff x="0" y="4763"/>
                <a:chExt cx="5500688" cy="5502275"/>
              </a:xfrm>
              <a:solidFill>
                <a:schemeClr val="bg1"/>
              </a:solidFill>
            </p:grpSpPr>
            <p:sp>
              <p:nvSpPr>
                <p:cNvPr id="1048727" name="Freeform 6"/>
                <p:cNvSpPr>
                  <a:spLocks noEditPoints="1"/>
                </p:cNvSpPr>
                <p:nvPr/>
              </p:nvSpPr>
              <p:spPr bwMode="auto">
                <a:xfrm>
                  <a:off x="3436938" y="685801"/>
                  <a:ext cx="1374775" cy="1390650"/>
                </a:xfrm>
                <a:custGeom>
                  <a:avLst/>
                  <a:gdLst>
                    <a:gd name="T0" fmla="*/ 358 w 366"/>
                    <a:gd name="T1" fmla="*/ 196 h 370"/>
                    <a:gd name="T2" fmla="*/ 172 w 366"/>
                    <a:gd name="T3" fmla="*/ 10 h 370"/>
                    <a:gd name="T4" fmla="*/ 132 w 366"/>
                    <a:gd name="T5" fmla="*/ 5 h 370"/>
                    <a:gd name="T6" fmla="*/ 3 w 366"/>
                    <a:gd name="T7" fmla="*/ 134 h 370"/>
                    <a:gd name="T8" fmla="*/ 0 w 366"/>
                    <a:gd name="T9" fmla="*/ 149 h 370"/>
                    <a:gd name="T10" fmla="*/ 8 w 366"/>
                    <a:gd name="T11" fmla="*/ 174 h 370"/>
                    <a:gd name="T12" fmla="*/ 194 w 366"/>
                    <a:gd name="T13" fmla="*/ 360 h 370"/>
                    <a:gd name="T14" fmla="*/ 234 w 366"/>
                    <a:gd name="T15" fmla="*/ 366 h 370"/>
                    <a:gd name="T16" fmla="*/ 364 w 366"/>
                    <a:gd name="T17" fmla="*/ 236 h 370"/>
                    <a:gd name="T18" fmla="*/ 366 w 366"/>
                    <a:gd name="T19" fmla="*/ 222 h 370"/>
                    <a:gd name="T20" fmla="*/ 358 w 366"/>
                    <a:gd name="T21" fmla="*/ 196 h 370"/>
                    <a:gd name="T22" fmla="*/ 221 w 366"/>
                    <a:gd name="T23" fmla="*/ 323 h 370"/>
                    <a:gd name="T24" fmla="*/ 46 w 366"/>
                    <a:gd name="T25" fmla="*/ 149 h 370"/>
                    <a:gd name="T26" fmla="*/ 146 w 366"/>
                    <a:gd name="T27" fmla="*/ 48 h 370"/>
                    <a:gd name="T28" fmla="*/ 320 w 366"/>
                    <a:gd name="T29" fmla="*/ 222 h 370"/>
                    <a:gd name="T30" fmla="*/ 221 w 366"/>
                    <a:gd name="T31" fmla="*/ 32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6" h="370">
                      <a:moveTo>
                        <a:pt x="358" y="196"/>
                      </a:moveTo>
                      <a:cubicBezTo>
                        <a:pt x="306" y="125"/>
                        <a:pt x="244" y="62"/>
                        <a:pt x="172" y="10"/>
                      </a:cubicBezTo>
                      <a:cubicBezTo>
                        <a:pt x="161" y="2"/>
                        <a:pt x="146" y="0"/>
                        <a:pt x="132" y="5"/>
                      </a:cubicBezTo>
                      <a:cubicBezTo>
                        <a:pt x="68" y="27"/>
                        <a:pt x="25" y="71"/>
                        <a:pt x="3" y="134"/>
                      </a:cubicBezTo>
                      <a:cubicBezTo>
                        <a:pt x="1" y="139"/>
                        <a:pt x="0" y="144"/>
                        <a:pt x="0" y="149"/>
                      </a:cubicBezTo>
                      <a:cubicBezTo>
                        <a:pt x="0" y="158"/>
                        <a:pt x="3" y="167"/>
                        <a:pt x="8" y="174"/>
                      </a:cubicBezTo>
                      <a:cubicBezTo>
                        <a:pt x="60" y="246"/>
                        <a:pt x="122" y="308"/>
                        <a:pt x="194" y="360"/>
                      </a:cubicBezTo>
                      <a:cubicBezTo>
                        <a:pt x="206" y="368"/>
                        <a:pt x="221" y="370"/>
                        <a:pt x="234" y="366"/>
                      </a:cubicBezTo>
                      <a:cubicBezTo>
                        <a:pt x="298" y="343"/>
                        <a:pt x="341" y="300"/>
                        <a:pt x="364" y="236"/>
                      </a:cubicBezTo>
                      <a:cubicBezTo>
                        <a:pt x="365" y="232"/>
                        <a:pt x="366" y="227"/>
                        <a:pt x="366" y="222"/>
                      </a:cubicBezTo>
                      <a:cubicBezTo>
                        <a:pt x="366" y="213"/>
                        <a:pt x="363" y="204"/>
                        <a:pt x="358" y="196"/>
                      </a:cubicBezTo>
                      <a:close/>
                      <a:moveTo>
                        <a:pt x="221" y="323"/>
                      </a:moveTo>
                      <a:cubicBezTo>
                        <a:pt x="153" y="274"/>
                        <a:pt x="94" y="215"/>
                        <a:pt x="46" y="149"/>
                      </a:cubicBezTo>
                      <a:cubicBezTo>
                        <a:pt x="63" y="99"/>
                        <a:pt x="97" y="66"/>
                        <a:pt x="146" y="48"/>
                      </a:cubicBezTo>
                      <a:cubicBezTo>
                        <a:pt x="213" y="96"/>
                        <a:pt x="272" y="155"/>
                        <a:pt x="320" y="222"/>
                      </a:cubicBezTo>
                      <a:cubicBezTo>
                        <a:pt x="302" y="272"/>
                        <a:pt x="269" y="305"/>
                        <a:pt x="221" y="32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pPr>
                  <a:endParaRPr kumimoji="0" lang="id-ID" sz="1800" b="0" i="0" u="none" strike="noStrike" kern="0" cap="none" spc="0" normalizeH="0" baseline="0" noProof="0">
                    <a:ln>
                      <a:noFill/>
                    </a:ln>
                    <a:solidFill>
                      <a:prstClr val="black"/>
                    </a:solidFill>
                    <a:effectLst/>
                    <a:uLnTx/>
                    <a:uFillTx/>
                    <a:cs typeface="+mn-ea"/>
                    <a:sym typeface="+mn-lt"/>
                  </a:endParaRPr>
                </a:p>
              </p:txBody>
            </p:sp>
            <p:sp>
              <p:nvSpPr>
                <p:cNvPr id="1048728" name="Freeform 5"/>
                <p:cNvSpPr>
                  <a:spLocks noEditPoints="1"/>
                </p:cNvSpPr>
                <p:nvPr/>
              </p:nvSpPr>
              <p:spPr bwMode="auto">
                <a:xfrm>
                  <a:off x="0" y="4763"/>
                  <a:ext cx="5500688" cy="5502275"/>
                </a:xfrm>
                <a:custGeom>
                  <a:avLst/>
                  <a:gdLst>
                    <a:gd name="T0" fmla="*/ 1007 w 1464"/>
                    <a:gd name="T1" fmla="*/ 0 h 1464"/>
                    <a:gd name="T2" fmla="*/ 549 w 1464"/>
                    <a:gd name="T3" fmla="*/ 458 h 1464"/>
                    <a:gd name="T4" fmla="*/ 582 w 1464"/>
                    <a:gd name="T5" fmla="*/ 624 h 1464"/>
                    <a:gd name="T6" fmla="*/ 26 w 1464"/>
                    <a:gd name="T7" fmla="*/ 1179 h 1464"/>
                    <a:gd name="T8" fmla="*/ 0 w 1464"/>
                    <a:gd name="T9" fmla="*/ 1235 h 1464"/>
                    <a:gd name="T10" fmla="*/ 0 w 1464"/>
                    <a:gd name="T11" fmla="*/ 1373 h 1464"/>
                    <a:gd name="T12" fmla="*/ 91 w 1464"/>
                    <a:gd name="T13" fmla="*/ 1464 h 1464"/>
                    <a:gd name="T14" fmla="*/ 229 w 1464"/>
                    <a:gd name="T15" fmla="*/ 1464 h 1464"/>
                    <a:gd name="T16" fmla="*/ 285 w 1464"/>
                    <a:gd name="T17" fmla="*/ 1438 h 1464"/>
                    <a:gd name="T18" fmla="*/ 350 w 1464"/>
                    <a:gd name="T19" fmla="*/ 1373 h 1464"/>
                    <a:gd name="T20" fmla="*/ 458 w 1464"/>
                    <a:gd name="T21" fmla="*/ 1373 h 1464"/>
                    <a:gd name="T22" fmla="*/ 549 w 1464"/>
                    <a:gd name="T23" fmla="*/ 1281 h 1464"/>
                    <a:gd name="T24" fmla="*/ 549 w 1464"/>
                    <a:gd name="T25" fmla="*/ 1190 h 1464"/>
                    <a:gd name="T26" fmla="*/ 641 w 1464"/>
                    <a:gd name="T27" fmla="*/ 1190 h 1464"/>
                    <a:gd name="T28" fmla="*/ 732 w 1464"/>
                    <a:gd name="T29" fmla="*/ 1098 h 1464"/>
                    <a:gd name="T30" fmla="*/ 732 w 1464"/>
                    <a:gd name="T31" fmla="*/ 991 h 1464"/>
                    <a:gd name="T32" fmla="*/ 841 w 1464"/>
                    <a:gd name="T33" fmla="*/ 882 h 1464"/>
                    <a:gd name="T34" fmla="*/ 1007 w 1464"/>
                    <a:gd name="T35" fmla="*/ 915 h 1464"/>
                    <a:gd name="T36" fmla="*/ 1464 w 1464"/>
                    <a:gd name="T37" fmla="*/ 458 h 1464"/>
                    <a:gd name="T38" fmla="*/ 1007 w 1464"/>
                    <a:gd name="T39" fmla="*/ 0 h 1464"/>
                    <a:gd name="T40" fmla="*/ 1007 w 1464"/>
                    <a:gd name="T41" fmla="*/ 824 h 1464"/>
                    <a:gd name="T42" fmla="*/ 822 w 1464"/>
                    <a:gd name="T43" fmla="*/ 772 h 1464"/>
                    <a:gd name="T44" fmla="*/ 806 w 1464"/>
                    <a:gd name="T45" fmla="*/ 787 h 1464"/>
                    <a:gd name="T46" fmla="*/ 755 w 1464"/>
                    <a:gd name="T47" fmla="*/ 839 h 1464"/>
                    <a:gd name="T48" fmla="*/ 667 w 1464"/>
                    <a:gd name="T49" fmla="*/ 926 h 1464"/>
                    <a:gd name="T50" fmla="*/ 641 w 1464"/>
                    <a:gd name="T51" fmla="*/ 991 h 1464"/>
                    <a:gd name="T52" fmla="*/ 641 w 1464"/>
                    <a:gd name="T53" fmla="*/ 1098 h 1464"/>
                    <a:gd name="T54" fmla="*/ 549 w 1464"/>
                    <a:gd name="T55" fmla="*/ 1098 h 1464"/>
                    <a:gd name="T56" fmla="*/ 458 w 1464"/>
                    <a:gd name="T57" fmla="*/ 1190 h 1464"/>
                    <a:gd name="T58" fmla="*/ 458 w 1464"/>
                    <a:gd name="T59" fmla="*/ 1281 h 1464"/>
                    <a:gd name="T60" fmla="*/ 350 w 1464"/>
                    <a:gd name="T61" fmla="*/ 1281 h 1464"/>
                    <a:gd name="T62" fmla="*/ 286 w 1464"/>
                    <a:gd name="T63" fmla="*/ 1308 h 1464"/>
                    <a:gd name="T64" fmla="*/ 221 w 1464"/>
                    <a:gd name="T65" fmla="*/ 1373 h 1464"/>
                    <a:gd name="T66" fmla="*/ 92 w 1464"/>
                    <a:gd name="T67" fmla="*/ 1373 h 1464"/>
                    <a:gd name="T68" fmla="*/ 92 w 1464"/>
                    <a:gd name="T69" fmla="*/ 1242 h 1464"/>
                    <a:gd name="T70" fmla="*/ 625 w 1464"/>
                    <a:gd name="T71" fmla="*/ 709 h 1464"/>
                    <a:gd name="T72" fmla="*/ 625 w 1464"/>
                    <a:gd name="T73" fmla="*/ 710 h 1464"/>
                    <a:gd name="T74" fmla="*/ 692 w 1464"/>
                    <a:gd name="T75" fmla="*/ 642 h 1464"/>
                    <a:gd name="T76" fmla="*/ 641 w 1464"/>
                    <a:gd name="T77" fmla="*/ 458 h 1464"/>
                    <a:gd name="T78" fmla="*/ 1007 w 1464"/>
                    <a:gd name="T79" fmla="*/ 92 h 1464"/>
                    <a:gd name="T80" fmla="*/ 1373 w 1464"/>
                    <a:gd name="T81" fmla="*/ 458 h 1464"/>
                    <a:gd name="T82" fmla="*/ 1007 w 1464"/>
                    <a:gd name="T83" fmla="*/ 824 h 1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64" h="1464">
                      <a:moveTo>
                        <a:pt x="1007" y="0"/>
                      </a:moveTo>
                      <a:cubicBezTo>
                        <a:pt x="754" y="0"/>
                        <a:pt x="549" y="205"/>
                        <a:pt x="549" y="458"/>
                      </a:cubicBezTo>
                      <a:cubicBezTo>
                        <a:pt x="549" y="516"/>
                        <a:pt x="561" y="572"/>
                        <a:pt x="582" y="624"/>
                      </a:cubicBezTo>
                      <a:cubicBezTo>
                        <a:pt x="26" y="1179"/>
                        <a:pt x="26" y="1179"/>
                        <a:pt x="26" y="1179"/>
                      </a:cubicBezTo>
                      <a:cubicBezTo>
                        <a:pt x="10" y="1195"/>
                        <a:pt x="0" y="1211"/>
                        <a:pt x="0" y="1235"/>
                      </a:cubicBezTo>
                      <a:cubicBezTo>
                        <a:pt x="0" y="1373"/>
                        <a:pt x="0" y="1373"/>
                        <a:pt x="0" y="1373"/>
                      </a:cubicBezTo>
                      <a:cubicBezTo>
                        <a:pt x="0" y="1422"/>
                        <a:pt x="42" y="1464"/>
                        <a:pt x="91" y="1464"/>
                      </a:cubicBezTo>
                      <a:cubicBezTo>
                        <a:pt x="229" y="1464"/>
                        <a:pt x="229" y="1464"/>
                        <a:pt x="229" y="1464"/>
                      </a:cubicBezTo>
                      <a:cubicBezTo>
                        <a:pt x="253" y="1464"/>
                        <a:pt x="269" y="1454"/>
                        <a:pt x="285" y="1438"/>
                      </a:cubicBezTo>
                      <a:cubicBezTo>
                        <a:pt x="350" y="1373"/>
                        <a:pt x="350" y="1373"/>
                        <a:pt x="350" y="1373"/>
                      </a:cubicBezTo>
                      <a:cubicBezTo>
                        <a:pt x="458" y="1373"/>
                        <a:pt x="458" y="1373"/>
                        <a:pt x="458" y="1373"/>
                      </a:cubicBezTo>
                      <a:cubicBezTo>
                        <a:pt x="508" y="1373"/>
                        <a:pt x="549" y="1332"/>
                        <a:pt x="549" y="1281"/>
                      </a:cubicBezTo>
                      <a:cubicBezTo>
                        <a:pt x="549" y="1190"/>
                        <a:pt x="549" y="1190"/>
                        <a:pt x="549" y="1190"/>
                      </a:cubicBezTo>
                      <a:cubicBezTo>
                        <a:pt x="641" y="1190"/>
                        <a:pt x="641" y="1190"/>
                        <a:pt x="641" y="1190"/>
                      </a:cubicBezTo>
                      <a:cubicBezTo>
                        <a:pt x="691" y="1190"/>
                        <a:pt x="732" y="1149"/>
                        <a:pt x="732" y="1098"/>
                      </a:cubicBezTo>
                      <a:cubicBezTo>
                        <a:pt x="732" y="991"/>
                        <a:pt x="732" y="991"/>
                        <a:pt x="732" y="991"/>
                      </a:cubicBezTo>
                      <a:cubicBezTo>
                        <a:pt x="841" y="882"/>
                        <a:pt x="841" y="882"/>
                        <a:pt x="841" y="882"/>
                      </a:cubicBezTo>
                      <a:cubicBezTo>
                        <a:pt x="892" y="903"/>
                        <a:pt x="948" y="915"/>
                        <a:pt x="1007" y="915"/>
                      </a:cubicBezTo>
                      <a:cubicBezTo>
                        <a:pt x="1259" y="915"/>
                        <a:pt x="1464" y="710"/>
                        <a:pt x="1464" y="458"/>
                      </a:cubicBezTo>
                      <a:cubicBezTo>
                        <a:pt x="1464" y="205"/>
                        <a:pt x="1259" y="0"/>
                        <a:pt x="1007" y="0"/>
                      </a:cubicBezTo>
                      <a:close/>
                      <a:moveTo>
                        <a:pt x="1007" y="824"/>
                      </a:moveTo>
                      <a:cubicBezTo>
                        <a:pt x="939" y="824"/>
                        <a:pt x="876" y="804"/>
                        <a:pt x="822" y="772"/>
                      </a:cubicBezTo>
                      <a:cubicBezTo>
                        <a:pt x="806" y="787"/>
                        <a:pt x="806" y="787"/>
                        <a:pt x="806" y="787"/>
                      </a:cubicBezTo>
                      <a:cubicBezTo>
                        <a:pt x="755" y="839"/>
                        <a:pt x="755" y="839"/>
                        <a:pt x="755" y="839"/>
                      </a:cubicBezTo>
                      <a:cubicBezTo>
                        <a:pt x="667" y="926"/>
                        <a:pt x="667" y="926"/>
                        <a:pt x="667" y="926"/>
                      </a:cubicBezTo>
                      <a:cubicBezTo>
                        <a:pt x="650" y="943"/>
                        <a:pt x="641" y="967"/>
                        <a:pt x="641" y="991"/>
                      </a:cubicBezTo>
                      <a:cubicBezTo>
                        <a:pt x="641" y="1098"/>
                        <a:pt x="641" y="1098"/>
                        <a:pt x="641" y="1098"/>
                      </a:cubicBezTo>
                      <a:cubicBezTo>
                        <a:pt x="549" y="1098"/>
                        <a:pt x="549" y="1098"/>
                        <a:pt x="549" y="1098"/>
                      </a:cubicBezTo>
                      <a:cubicBezTo>
                        <a:pt x="499" y="1098"/>
                        <a:pt x="458" y="1139"/>
                        <a:pt x="458" y="1190"/>
                      </a:cubicBezTo>
                      <a:cubicBezTo>
                        <a:pt x="458" y="1281"/>
                        <a:pt x="458" y="1281"/>
                        <a:pt x="458" y="1281"/>
                      </a:cubicBezTo>
                      <a:cubicBezTo>
                        <a:pt x="350" y="1281"/>
                        <a:pt x="350" y="1281"/>
                        <a:pt x="350" y="1281"/>
                      </a:cubicBezTo>
                      <a:cubicBezTo>
                        <a:pt x="326" y="1281"/>
                        <a:pt x="303" y="1291"/>
                        <a:pt x="286" y="1308"/>
                      </a:cubicBezTo>
                      <a:cubicBezTo>
                        <a:pt x="221" y="1373"/>
                        <a:pt x="221" y="1373"/>
                        <a:pt x="221" y="1373"/>
                      </a:cubicBezTo>
                      <a:cubicBezTo>
                        <a:pt x="92" y="1373"/>
                        <a:pt x="92" y="1373"/>
                        <a:pt x="92" y="1373"/>
                      </a:cubicBezTo>
                      <a:cubicBezTo>
                        <a:pt x="92" y="1242"/>
                        <a:pt x="92" y="1242"/>
                        <a:pt x="92" y="1242"/>
                      </a:cubicBezTo>
                      <a:cubicBezTo>
                        <a:pt x="625" y="709"/>
                        <a:pt x="625" y="709"/>
                        <a:pt x="625" y="709"/>
                      </a:cubicBezTo>
                      <a:cubicBezTo>
                        <a:pt x="625" y="709"/>
                        <a:pt x="625" y="709"/>
                        <a:pt x="625" y="710"/>
                      </a:cubicBezTo>
                      <a:cubicBezTo>
                        <a:pt x="692" y="642"/>
                        <a:pt x="692" y="642"/>
                        <a:pt x="692" y="642"/>
                      </a:cubicBezTo>
                      <a:cubicBezTo>
                        <a:pt x="660" y="588"/>
                        <a:pt x="641" y="525"/>
                        <a:pt x="641" y="458"/>
                      </a:cubicBezTo>
                      <a:cubicBezTo>
                        <a:pt x="641" y="255"/>
                        <a:pt x="805" y="92"/>
                        <a:pt x="1007" y="92"/>
                      </a:cubicBezTo>
                      <a:cubicBezTo>
                        <a:pt x="1209" y="92"/>
                        <a:pt x="1373" y="255"/>
                        <a:pt x="1373" y="458"/>
                      </a:cubicBezTo>
                      <a:cubicBezTo>
                        <a:pt x="1373" y="660"/>
                        <a:pt x="1209" y="824"/>
                        <a:pt x="1007" y="82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pPr>
                  <a:endParaRPr kumimoji="0" lang="id-ID" sz="1800" b="0" i="0" u="none" strike="noStrike" kern="0" cap="none" spc="0" normalizeH="0" baseline="0" noProof="0">
                    <a:ln>
                      <a:noFill/>
                    </a:ln>
                    <a:solidFill>
                      <a:prstClr val="black"/>
                    </a:solidFill>
                    <a:effectLst/>
                    <a:uLnTx/>
                    <a:uFillTx/>
                    <a:cs typeface="+mn-ea"/>
                    <a:sym typeface="+mn-lt"/>
                  </a:endParaRPr>
                </a:p>
              </p:txBody>
            </p:sp>
          </p:grpSp>
        </p:grpSp>
      </p:grpSp>
      <p:pic>
        <p:nvPicPr>
          <p:cNvPr id="2097163" name="图片 8"/>
          <p:cNvPicPr>
            <a:picLocks noChangeAspect="1"/>
          </p:cNvPicPr>
          <p:nvPr/>
        </p:nvPicPr>
        <p:blipFill>
          <a:blip r:embed="rId6"/>
          <a:stretch>
            <a:fillRect/>
          </a:stretch>
        </p:blipFill>
        <p:spPr>
          <a:xfrm>
            <a:off x="5466431" y="1557981"/>
            <a:ext cx="6369756" cy="478961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4"/>
                                        </p:tgtEl>
                                        <p:attrNameLst>
                                          <p:attrName>style.visibility</p:attrName>
                                        </p:attrNameLst>
                                      </p:cBhvr>
                                      <p:to>
                                        <p:strVal val="visible"/>
                                      </p:to>
                                    </p:set>
                                    <p:anim calcmode="lin" valueType="num">
                                      <p:cBhvr>
                                        <p:cTn id="7" dur="500" fill="hold"/>
                                        <p:tgtEl>
                                          <p:spTgt spid="104"/>
                                        </p:tgtEl>
                                        <p:attrNameLst>
                                          <p:attrName>ppt_w</p:attrName>
                                        </p:attrNameLst>
                                      </p:cBhvr>
                                      <p:tavLst>
                                        <p:tav tm="0">
                                          <p:val>
                                            <p:fltVal val="0"/>
                                          </p:val>
                                        </p:tav>
                                        <p:tav tm="100000">
                                          <p:val>
                                            <p:strVal val="#ppt_w"/>
                                          </p:val>
                                        </p:tav>
                                      </p:tavLst>
                                    </p:anim>
                                    <p:anim calcmode="lin" valueType="num">
                                      <p:cBhvr>
                                        <p:cTn id="8" dur="500" fill="hold"/>
                                        <p:tgtEl>
                                          <p:spTgt spid="104"/>
                                        </p:tgtEl>
                                        <p:attrNameLst>
                                          <p:attrName>ppt_h</p:attrName>
                                        </p:attrNameLst>
                                      </p:cBhvr>
                                      <p:tavLst>
                                        <p:tav tm="0">
                                          <p:val>
                                            <p:fltVal val="0"/>
                                          </p:val>
                                        </p:tav>
                                        <p:tav tm="100000">
                                          <p:val>
                                            <p:strVal val="#ppt_h"/>
                                          </p:val>
                                        </p:tav>
                                      </p:tavLst>
                                    </p:anim>
                                    <p:animEffect transition="in" filter="fade">
                                      <p:cBhvr>
                                        <p:cTn id="9" dur="500"/>
                                        <p:tgtEl>
                                          <p:spTgt spid="104"/>
                                        </p:tgtEl>
                                      </p:cBhvr>
                                    </p:animEffect>
                                  </p:childTnLst>
                                </p:cTn>
                              </p:par>
                              <p:par>
                                <p:cTn id="10" presetID="22" presetClass="entr" presetSubtype="8" fill="hold" nodeType="withEffect">
                                  <p:stCondLst>
                                    <p:cond delay="0"/>
                                  </p:stCondLst>
                                  <p:childTnLst>
                                    <p:set>
                                      <p:cBhvr>
                                        <p:cTn id="11" dur="1" fill="hold">
                                          <p:stCondLst>
                                            <p:cond delay="0"/>
                                          </p:stCondLst>
                                        </p:cTn>
                                        <p:tgtEl>
                                          <p:spTgt spid="103"/>
                                        </p:tgtEl>
                                        <p:attrNameLst>
                                          <p:attrName>style.visibility</p:attrName>
                                        </p:attrNameLst>
                                      </p:cBhvr>
                                      <p:to>
                                        <p:strVal val="visible"/>
                                      </p:to>
                                    </p:set>
                                    <p:animEffect transition="in" filter="wipe(left)">
                                      <p:cBhvr>
                                        <p:cTn id="12" dur="750"/>
                                        <p:tgtEl>
                                          <p:spTgt spid="103"/>
                                        </p:tgtEl>
                                      </p:cBhvr>
                                    </p:animEffect>
                                  </p:childTnLst>
                                </p:cTn>
                              </p:par>
                            </p:childTnLst>
                          </p:cTn>
                        </p:par>
                        <p:par>
                          <p:cTn id="13" fill="hold">
                            <p:stCondLst>
                              <p:cond delay="750"/>
                            </p:stCondLst>
                            <p:childTnLst>
                              <p:par>
                                <p:cTn id="14" presetID="10" presetClass="entr" presetSubtype="0" fill="hold" nodeType="afterEffect">
                                  <p:stCondLst>
                                    <p:cond delay="0"/>
                                  </p:stCondLst>
                                  <p:childTnLst>
                                    <p:set>
                                      <p:cBhvr>
                                        <p:cTn id="15" dur="1" fill="hold">
                                          <p:stCondLst>
                                            <p:cond delay="0"/>
                                          </p:stCondLst>
                                        </p:cTn>
                                        <p:tgtEl>
                                          <p:spTgt spid="105"/>
                                        </p:tgtEl>
                                        <p:attrNameLst>
                                          <p:attrName>style.visibility</p:attrName>
                                        </p:attrNameLst>
                                      </p:cBhvr>
                                      <p:to>
                                        <p:strVal val="visible"/>
                                      </p:to>
                                    </p:set>
                                    <p:animEffect transition="in" filter="fade">
                                      <p:cBhvr>
                                        <p:cTn id="16" dur="500"/>
                                        <p:tgtEl>
                                          <p:spTgt spid="105"/>
                                        </p:tgtEl>
                                      </p:cBhvr>
                                    </p:animEffect>
                                  </p:childTnLst>
                                </p:cTn>
                              </p:par>
                              <p:par>
                                <p:cTn id="17" presetID="10" presetClass="entr" presetSubtype="0" fill="hold" nodeType="withEffect">
                                  <p:stCondLst>
                                    <p:cond delay="0"/>
                                  </p:stCondLst>
                                  <p:childTnLst>
                                    <p:set>
                                      <p:cBhvr>
                                        <p:cTn id="18" dur="1" fill="hold">
                                          <p:stCondLst>
                                            <p:cond delay="0"/>
                                          </p:stCondLst>
                                        </p:cTn>
                                        <p:tgtEl>
                                          <p:spTgt spid="2097163"/>
                                        </p:tgtEl>
                                        <p:attrNameLst>
                                          <p:attrName>style.visibility</p:attrName>
                                        </p:attrNameLst>
                                      </p:cBhvr>
                                      <p:to>
                                        <p:strVal val="visible"/>
                                      </p:to>
                                    </p:set>
                                    <p:animEffect transition="in" filter="fade">
                                      <p:cBhvr>
                                        <p:cTn id="19" dur="500"/>
                                        <p:tgtEl>
                                          <p:spTgt spid="2097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LIDE.DIAGRAM" val="#307467"/>
</p:tagLst>
</file>

<file path=ppt/theme/theme1.xml><?xml version="1.0" encoding="utf-8"?>
<a:theme xmlns:a="http://schemas.openxmlformats.org/drawingml/2006/main" name="第一PPT，www.1ppt.com​">
  <a:themeElements>
    <a:clrScheme name="自定义 2">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s2evova">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TotalTime>
  <Words>1848</Words>
  <Application>Microsoft Office PowerPoint</Application>
  <PresentationFormat>自定义</PresentationFormat>
  <Paragraphs>191</Paragraphs>
  <Slides>29</Slides>
  <Notes>10</Notes>
  <HiddenSlides>0</HiddenSlides>
  <MMClips>0</MMClips>
  <ScaleCrop>false</ScaleCrop>
  <HeadingPairs>
    <vt:vector size="4" baseType="variant">
      <vt:variant>
        <vt:lpstr>主题</vt:lpstr>
      </vt:variant>
      <vt:variant>
        <vt:i4>2</vt:i4>
      </vt:variant>
      <vt:variant>
        <vt:lpstr>幻灯片标题</vt:lpstr>
      </vt:variant>
      <vt:variant>
        <vt:i4>29</vt:i4>
      </vt:variant>
    </vt:vector>
  </HeadingPairs>
  <TitlesOfParts>
    <vt:vector size="31" baseType="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商业分析报告</dc:title>
  <dc:creator>第一PPT</dc:creator>
  <cp:lastModifiedBy>1</cp:lastModifiedBy>
  <cp:revision>7</cp:revision>
  <dcterms:created xsi:type="dcterms:W3CDTF">2020-05-07T08:08:05Z</dcterms:created>
  <dcterms:modified xsi:type="dcterms:W3CDTF">2021-12-09T08:27:32Z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1a6797253e5345fe91e81b5cb8b21877</vt:lpwstr>
  </property>
</Properties>
</file>